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48"/>
  </p:notesMasterIdLst>
  <p:sldIdLst>
    <p:sldId id="256" r:id="rId2"/>
    <p:sldId id="620" r:id="rId3"/>
    <p:sldId id="509" r:id="rId4"/>
    <p:sldId id="1093" r:id="rId5"/>
    <p:sldId id="1897" r:id="rId6"/>
    <p:sldId id="1910" r:id="rId7"/>
    <p:sldId id="2184" r:id="rId8"/>
    <p:sldId id="2185" r:id="rId9"/>
    <p:sldId id="1097" r:id="rId10"/>
    <p:sldId id="2173" r:id="rId11"/>
    <p:sldId id="2174" r:id="rId12"/>
    <p:sldId id="2186" r:id="rId13"/>
    <p:sldId id="2187" r:id="rId14"/>
    <p:sldId id="2175" r:id="rId15"/>
    <p:sldId id="2176" r:id="rId16"/>
    <p:sldId id="2177" r:id="rId17"/>
    <p:sldId id="2188" r:id="rId18"/>
    <p:sldId id="2189" r:id="rId19"/>
    <p:sldId id="2190" r:id="rId20"/>
    <p:sldId id="2178" r:id="rId21"/>
    <p:sldId id="2179" r:id="rId22"/>
    <p:sldId id="2191" r:id="rId23"/>
    <p:sldId id="2192" r:id="rId24"/>
    <p:sldId id="2180" r:id="rId25"/>
    <p:sldId id="2193" r:id="rId26"/>
    <p:sldId id="2194" r:id="rId27"/>
    <p:sldId id="2195" r:id="rId28"/>
    <p:sldId id="2196" r:id="rId29"/>
    <p:sldId id="2181" r:id="rId30"/>
    <p:sldId id="2182" r:id="rId31"/>
    <p:sldId id="2183" r:id="rId32"/>
    <p:sldId id="2197" r:id="rId33"/>
    <p:sldId id="2198" r:id="rId34"/>
    <p:sldId id="2199" r:id="rId35"/>
    <p:sldId id="2200" r:id="rId36"/>
    <p:sldId id="2201" r:id="rId37"/>
    <p:sldId id="2153" r:id="rId38"/>
    <p:sldId id="2154" r:id="rId39"/>
    <p:sldId id="2155" r:id="rId40"/>
    <p:sldId id="2156" r:id="rId41"/>
    <p:sldId id="2157" r:id="rId42"/>
    <p:sldId id="1765" r:id="rId43"/>
    <p:sldId id="2107" r:id="rId44"/>
    <p:sldId id="2108" r:id="rId45"/>
    <p:sldId id="954" r:id="rId46"/>
    <p:sldId id="519" r:id="rId4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13" autoAdjust="0"/>
    <p:restoredTop sz="95380" autoAdjust="0"/>
  </p:normalViewPr>
  <p:slideViewPr>
    <p:cSldViewPr>
      <p:cViewPr varScale="1">
        <p:scale>
          <a:sx n="121" d="100"/>
          <a:sy n="121" d="100"/>
        </p:scale>
        <p:origin x="724" y="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52DBD42-2C63-481F-813D-CAE2454CDE3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618952D2-03C2-4B96-9630-2331BC34FD5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7116216-E016-4B76-AEEC-3FFB15D14D27}" type="datetimeFigureOut">
              <a:rPr lang="zh-CN" altLang="en-US"/>
              <a:pPr>
                <a:defRPr/>
              </a:pPr>
              <a:t>2024/12/8</a:t>
            </a:fld>
            <a:endParaRPr lang="zh-CN" altLang="en-US"/>
          </a:p>
        </p:txBody>
      </p:sp>
      <p:sp>
        <p:nvSpPr>
          <p:cNvPr id="4" name="幻灯片图像占位符 3">
            <a:extLst>
              <a:ext uri="{FF2B5EF4-FFF2-40B4-BE49-F238E27FC236}">
                <a16:creationId xmlns:a16="http://schemas.microsoft.com/office/drawing/2014/main" id="{A3AD8C60-1A6F-4C5C-8C44-228686A1FE2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9C83C59-9895-4ECD-B5F3-A66E506D6D5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A6A8E6F-5058-4DCE-9789-3D66AEB17B1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3F80F092-B945-406D-8067-D2C31A2AD3A1}"/>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C47AE3C-1DE6-4E0A-AD26-BD7437C7171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E6E0F4-1EA0-4D17-A3AC-374020F02C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C6519C1-9376-46A5-8946-CFE1D43B7833}" type="slidenum">
              <a:rPr lang="en-US" altLang="zh-CN" smtClean="0">
                <a:latin typeface="Arial" panose="020B0604020202020204" pitchFamily="34" charset="0"/>
              </a:rPr>
              <a:pPr fontAlgn="base">
                <a:spcBef>
                  <a:spcPct val="0"/>
                </a:spcBef>
                <a:spcAft>
                  <a:spcPct val="0"/>
                </a:spcAft>
              </a:pPr>
              <a:t>2</a:t>
            </a:fld>
            <a:endParaRPr lang="en-US" altLang="zh-CN">
              <a:latin typeface="Arial" panose="020B0604020202020204" pitchFamily="34" charset="0"/>
            </a:endParaRPr>
          </a:p>
        </p:txBody>
      </p:sp>
      <p:sp>
        <p:nvSpPr>
          <p:cNvPr id="28675" name="Rectangle 2">
            <a:extLst>
              <a:ext uri="{FF2B5EF4-FFF2-40B4-BE49-F238E27FC236}">
                <a16:creationId xmlns:a16="http://schemas.microsoft.com/office/drawing/2014/main" id="{CAA62F16-6539-4201-BCBB-0812287151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22E2CFF6-E793-444B-B46B-D03B896AB4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不细讲！</a:t>
            </a: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D67D9785-5C7C-4F10-8696-7F05E1589780}"/>
              </a:ext>
            </a:extLst>
          </p:cNvPr>
          <p:cNvSpPr>
            <a:spLocks noGrp="1"/>
          </p:cNvSpPr>
          <p:nvPr>
            <p:ph type="dt" sz="half" idx="10"/>
          </p:nvPr>
        </p:nvSpPr>
        <p:spPr/>
        <p:txBody>
          <a:bodyPr/>
          <a:lstStyle>
            <a:lvl1pPr>
              <a:defRPr/>
            </a:lvl1pPr>
          </a:lstStyle>
          <a:p>
            <a:pPr>
              <a:defRPr/>
            </a:pPr>
            <a:fld id="{1348122B-93DA-46DE-9610-EFF7EE7DD5FC}"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8EE52011-B46A-4944-8C51-1943B4148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431FAC-2703-4162-A301-9F501FEE25F2}"/>
              </a:ext>
            </a:extLst>
          </p:cNvPr>
          <p:cNvSpPr>
            <a:spLocks noGrp="1"/>
          </p:cNvSpPr>
          <p:nvPr>
            <p:ph type="sldNum" sz="quarter" idx="12"/>
          </p:nvPr>
        </p:nvSpPr>
        <p:spPr/>
        <p:txBody>
          <a:bodyPr/>
          <a:lstStyle>
            <a:lvl1pPr>
              <a:defRPr/>
            </a:lvl1pPr>
          </a:lstStyle>
          <a:p>
            <a:pPr>
              <a:defRPr/>
            </a:pPr>
            <a:fld id="{F917E44C-73CA-48B5-AE6A-DDCB330A82DE}" type="slidenum">
              <a:rPr lang="zh-CN" altLang="en-US"/>
              <a:pPr>
                <a:defRPr/>
              </a:pPr>
              <a:t>‹#›</a:t>
            </a:fld>
            <a:endParaRPr lang="zh-CN" altLang="en-US"/>
          </a:p>
        </p:txBody>
      </p:sp>
    </p:spTree>
    <p:extLst>
      <p:ext uri="{BB962C8B-B14F-4D97-AF65-F5344CB8AC3E}">
        <p14:creationId xmlns:p14="http://schemas.microsoft.com/office/powerpoint/2010/main" val="156291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00693-A621-4E02-9E78-476E2E8201A3}"/>
              </a:ext>
            </a:extLst>
          </p:cNvPr>
          <p:cNvSpPr>
            <a:spLocks noGrp="1"/>
          </p:cNvSpPr>
          <p:nvPr>
            <p:ph type="dt" sz="half" idx="10"/>
          </p:nvPr>
        </p:nvSpPr>
        <p:spPr/>
        <p:txBody>
          <a:bodyPr/>
          <a:lstStyle>
            <a:lvl1pPr>
              <a:defRPr/>
            </a:lvl1pPr>
          </a:lstStyle>
          <a:p>
            <a:pPr>
              <a:defRPr/>
            </a:pPr>
            <a:fld id="{B1BFBFFA-C194-4431-88C9-D5FCBBE240B3}"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7685B89E-DACC-471B-B5FD-C7AD056A468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86A3DFA-9FD4-4B69-ADD0-1F6F9A3D3B20}"/>
              </a:ext>
            </a:extLst>
          </p:cNvPr>
          <p:cNvSpPr>
            <a:spLocks noGrp="1"/>
          </p:cNvSpPr>
          <p:nvPr>
            <p:ph type="sldNum" sz="quarter" idx="12"/>
          </p:nvPr>
        </p:nvSpPr>
        <p:spPr/>
        <p:txBody>
          <a:bodyPr/>
          <a:lstStyle>
            <a:lvl1pPr>
              <a:defRPr/>
            </a:lvl1pPr>
          </a:lstStyle>
          <a:p>
            <a:pPr>
              <a:defRPr/>
            </a:pPr>
            <a:fld id="{71DC924C-B605-44AB-89D0-F7DF7B995E97}" type="slidenum">
              <a:rPr lang="zh-CN" altLang="en-US"/>
              <a:pPr>
                <a:defRPr/>
              </a:pPr>
              <a:t>‹#›</a:t>
            </a:fld>
            <a:endParaRPr lang="zh-CN" altLang="en-US"/>
          </a:p>
        </p:txBody>
      </p:sp>
    </p:spTree>
    <p:extLst>
      <p:ext uri="{BB962C8B-B14F-4D97-AF65-F5344CB8AC3E}">
        <p14:creationId xmlns:p14="http://schemas.microsoft.com/office/powerpoint/2010/main" val="253458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CDD970-B98B-437B-A1C8-A240FD137406}"/>
              </a:ext>
            </a:extLst>
          </p:cNvPr>
          <p:cNvSpPr>
            <a:spLocks noGrp="1"/>
          </p:cNvSpPr>
          <p:nvPr>
            <p:ph type="dt" sz="half" idx="10"/>
          </p:nvPr>
        </p:nvSpPr>
        <p:spPr/>
        <p:txBody>
          <a:bodyPr/>
          <a:lstStyle>
            <a:lvl1pPr>
              <a:defRPr/>
            </a:lvl1pPr>
          </a:lstStyle>
          <a:p>
            <a:pPr>
              <a:defRPr/>
            </a:pPr>
            <a:fld id="{57BBFE46-1C2F-4F1F-BBDA-C7B419CCDEC8}"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0F6E74AF-2C67-48F8-9733-91721B62B36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00FB892-8A7A-4DCF-AF4A-401C9C627502}"/>
              </a:ext>
            </a:extLst>
          </p:cNvPr>
          <p:cNvSpPr>
            <a:spLocks noGrp="1"/>
          </p:cNvSpPr>
          <p:nvPr>
            <p:ph type="sldNum" sz="quarter" idx="12"/>
          </p:nvPr>
        </p:nvSpPr>
        <p:spPr/>
        <p:txBody>
          <a:bodyPr/>
          <a:lstStyle>
            <a:lvl1pPr>
              <a:defRPr/>
            </a:lvl1pPr>
          </a:lstStyle>
          <a:p>
            <a:pPr>
              <a:defRPr/>
            </a:pPr>
            <a:fld id="{50580542-B643-46BD-B6CE-8DDCC0FDCCEF}" type="slidenum">
              <a:rPr lang="zh-CN" altLang="en-US"/>
              <a:pPr>
                <a:defRPr/>
              </a:pPr>
              <a:t>‹#›</a:t>
            </a:fld>
            <a:endParaRPr lang="zh-CN" altLang="en-US"/>
          </a:p>
        </p:txBody>
      </p:sp>
    </p:spTree>
    <p:extLst>
      <p:ext uri="{BB962C8B-B14F-4D97-AF65-F5344CB8AC3E}">
        <p14:creationId xmlns:p14="http://schemas.microsoft.com/office/powerpoint/2010/main" val="228149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904AB-5841-4947-A79C-7E35D361408A}"/>
              </a:ext>
            </a:extLst>
          </p:cNvPr>
          <p:cNvSpPr>
            <a:spLocks noGrp="1"/>
          </p:cNvSpPr>
          <p:nvPr>
            <p:ph type="dt" sz="half" idx="10"/>
          </p:nvPr>
        </p:nvSpPr>
        <p:spPr/>
        <p:txBody>
          <a:bodyPr/>
          <a:lstStyle>
            <a:lvl1pPr>
              <a:defRPr/>
            </a:lvl1pPr>
          </a:lstStyle>
          <a:p>
            <a:pPr>
              <a:defRPr/>
            </a:pPr>
            <a:fld id="{FD96A4B3-12BB-490F-8891-B94234E77CF4}"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034FBA67-120B-405B-8426-51A0383DA44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AD0F94-1AB1-4BD7-9306-AECB8B779E7D}"/>
              </a:ext>
            </a:extLst>
          </p:cNvPr>
          <p:cNvSpPr>
            <a:spLocks noGrp="1"/>
          </p:cNvSpPr>
          <p:nvPr>
            <p:ph type="sldNum" sz="quarter" idx="12"/>
          </p:nvPr>
        </p:nvSpPr>
        <p:spPr/>
        <p:txBody>
          <a:bodyPr/>
          <a:lstStyle>
            <a:lvl1pPr>
              <a:defRPr/>
            </a:lvl1pPr>
          </a:lstStyle>
          <a:p>
            <a:pPr>
              <a:defRPr/>
            </a:pPr>
            <a:fld id="{7F20F85F-C65F-4FAE-BA2E-C3210F53E030}" type="slidenum">
              <a:rPr lang="zh-CN" altLang="en-US"/>
              <a:pPr>
                <a:defRPr/>
              </a:pPr>
              <a:t>‹#›</a:t>
            </a:fld>
            <a:endParaRPr lang="zh-CN" altLang="en-US"/>
          </a:p>
        </p:txBody>
      </p:sp>
    </p:spTree>
    <p:extLst>
      <p:ext uri="{BB962C8B-B14F-4D97-AF65-F5344CB8AC3E}">
        <p14:creationId xmlns:p14="http://schemas.microsoft.com/office/powerpoint/2010/main" val="35928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2594F3D-1D1C-4095-8EB8-2D6C429BC1B9}"/>
              </a:ext>
            </a:extLst>
          </p:cNvPr>
          <p:cNvSpPr>
            <a:spLocks noGrp="1"/>
          </p:cNvSpPr>
          <p:nvPr>
            <p:ph type="dt" sz="half" idx="10"/>
          </p:nvPr>
        </p:nvSpPr>
        <p:spPr/>
        <p:txBody>
          <a:bodyPr/>
          <a:lstStyle>
            <a:lvl1pPr>
              <a:defRPr/>
            </a:lvl1pPr>
          </a:lstStyle>
          <a:p>
            <a:pPr>
              <a:defRPr/>
            </a:pPr>
            <a:fld id="{36C9D99B-A1C0-474F-96E4-4C1120D30DC9}"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120AC6EE-A21E-441B-84A0-3692BD2D0B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8FD9A28-A97D-4BA5-9160-56B82B6D81B9}"/>
              </a:ext>
            </a:extLst>
          </p:cNvPr>
          <p:cNvSpPr>
            <a:spLocks noGrp="1"/>
          </p:cNvSpPr>
          <p:nvPr>
            <p:ph type="sldNum" sz="quarter" idx="12"/>
          </p:nvPr>
        </p:nvSpPr>
        <p:spPr/>
        <p:txBody>
          <a:bodyPr/>
          <a:lstStyle>
            <a:lvl1pPr>
              <a:defRPr/>
            </a:lvl1pPr>
          </a:lstStyle>
          <a:p>
            <a:pPr>
              <a:defRPr/>
            </a:pPr>
            <a:fld id="{374CC8E1-49DA-4C51-B9D4-F7C3DC4A3DD6}" type="slidenum">
              <a:rPr lang="zh-CN" altLang="en-US"/>
              <a:pPr>
                <a:defRPr/>
              </a:pPr>
              <a:t>‹#›</a:t>
            </a:fld>
            <a:endParaRPr lang="zh-CN" altLang="en-US"/>
          </a:p>
        </p:txBody>
      </p:sp>
    </p:spTree>
    <p:extLst>
      <p:ext uri="{BB962C8B-B14F-4D97-AF65-F5344CB8AC3E}">
        <p14:creationId xmlns:p14="http://schemas.microsoft.com/office/powerpoint/2010/main" val="232317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E5A64BC-89AB-4087-809B-42E87D110304}"/>
              </a:ext>
            </a:extLst>
          </p:cNvPr>
          <p:cNvSpPr>
            <a:spLocks noGrp="1"/>
          </p:cNvSpPr>
          <p:nvPr>
            <p:ph type="dt" sz="half" idx="10"/>
          </p:nvPr>
        </p:nvSpPr>
        <p:spPr/>
        <p:txBody>
          <a:bodyPr/>
          <a:lstStyle>
            <a:lvl1pPr>
              <a:defRPr/>
            </a:lvl1pPr>
          </a:lstStyle>
          <a:p>
            <a:pPr>
              <a:defRPr/>
            </a:pPr>
            <a:fld id="{E188EC72-6A9C-4741-8D08-1245CB3638E3}" type="datetimeFigureOut">
              <a:rPr lang="zh-CN" altLang="en-US"/>
              <a:pPr>
                <a:defRPr/>
              </a:pPr>
              <a:t>2024/12/8</a:t>
            </a:fld>
            <a:endParaRPr lang="zh-CN" altLang="en-US"/>
          </a:p>
        </p:txBody>
      </p:sp>
      <p:sp>
        <p:nvSpPr>
          <p:cNvPr id="6" name="页脚占位符 4">
            <a:extLst>
              <a:ext uri="{FF2B5EF4-FFF2-40B4-BE49-F238E27FC236}">
                <a16:creationId xmlns:a16="http://schemas.microsoft.com/office/drawing/2014/main" id="{091B858D-E1E3-4E33-B2DA-DD316AD46FF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387B345-6BD2-4E5F-8FD2-2A6F06EA7F0A}"/>
              </a:ext>
            </a:extLst>
          </p:cNvPr>
          <p:cNvSpPr>
            <a:spLocks noGrp="1"/>
          </p:cNvSpPr>
          <p:nvPr>
            <p:ph type="sldNum" sz="quarter" idx="12"/>
          </p:nvPr>
        </p:nvSpPr>
        <p:spPr/>
        <p:txBody>
          <a:bodyPr/>
          <a:lstStyle>
            <a:lvl1pPr>
              <a:defRPr/>
            </a:lvl1pPr>
          </a:lstStyle>
          <a:p>
            <a:pPr>
              <a:defRPr/>
            </a:pPr>
            <a:fld id="{ED4A0695-1EB0-4F43-913E-96909EAC1A81}" type="slidenum">
              <a:rPr lang="zh-CN" altLang="en-US"/>
              <a:pPr>
                <a:defRPr/>
              </a:pPr>
              <a:t>‹#›</a:t>
            </a:fld>
            <a:endParaRPr lang="zh-CN" altLang="en-US"/>
          </a:p>
        </p:txBody>
      </p:sp>
    </p:spTree>
    <p:extLst>
      <p:ext uri="{BB962C8B-B14F-4D97-AF65-F5344CB8AC3E}">
        <p14:creationId xmlns:p14="http://schemas.microsoft.com/office/powerpoint/2010/main" val="245492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3E49FF18-9105-4833-9BE5-812192C06991}"/>
              </a:ext>
            </a:extLst>
          </p:cNvPr>
          <p:cNvSpPr>
            <a:spLocks noGrp="1"/>
          </p:cNvSpPr>
          <p:nvPr>
            <p:ph type="dt" sz="half" idx="10"/>
          </p:nvPr>
        </p:nvSpPr>
        <p:spPr/>
        <p:txBody>
          <a:bodyPr/>
          <a:lstStyle>
            <a:lvl1pPr>
              <a:defRPr/>
            </a:lvl1pPr>
          </a:lstStyle>
          <a:p>
            <a:pPr>
              <a:defRPr/>
            </a:pPr>
            <a:fld id="{F2B9C12D-BE55-4B5C-9A38-D818C97C70EE}" type="datetimeFigureOut">
              <a:rPr lang="zh-CN" altLang="en-US"/>
              <a:pPr>
                <a:defRPr/>
              </a:pPr>
              <a:t>2024/12/8</a:t>
            </a:fld>
            <a:endParaRPr lang="zh-CN" altLang="en-US"/>
          </a:p>
        </p:txBody>
      </p:sp>
      <p:sp>
        <p:nvSpPr>
          <p:cNvPr id="8" name="页脚占位符 4">
            <a:extLst>
              <a:ext uri="{FF2B5EF4-FFF2-40B4-BE49-F238E27FC236}">
                <a16:creationId xmlns:a16="http://schemas.microsoft.com/office/drawing/2014/main" id="{D475A787-2948-4D4B-B851-DD2729B6F6E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04E18FD-A1F0-40E5-AF8D-BEA517EF7922}"/>
              </a:ext>
            </a:extLst>
          </p:cNvPr>
          <p:cNvSpPr>
            <a:spLocks noGrp="1"/>
          </p:cNvSpPr>
          <p:nvPr>
            <p:ph type="sldNum" sz="quarter" idx="12"/>
          </p:nvPr>
        </p:nvSpPr>
        <p:spPr/>
        <p:txBody>
          <a:bodyPr/>
          <a:lstStyle>
            <a:lvl1pPr>
              <a:defRPr/>
            </a:lvl1pPr>
          </a:lstStyle>
          <a:p>
            <a:pPr>
              <a:defRPr/>
            </a:pPr>
            <a:fld id="{945C04A9-3724-45A9-A06E-398ADA06653C}" type="slidenum">
              <a:rPr lang="zh-CN" altLang="en-US"/>
              <a:pPr>
                <a:defRPr/>
              </a:pPr>
              <a:t>‹#›</a:t>
            </a:fld>
            <a:endParaRPr lang="zh-CN" altLang="en-US"/>
          </a:p>
        </p:txBody>
      </p:sp>
    </p:spTree>
    <p:extLst>
      <p:ext uri="{BB962C8B-B14F-4D97-AF65-F5344CB8AC3E}">
        <p14:creationId xmlns:p14="http://schemas.microsoft.com/office/powerpoint/2010/main" val="39706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CB68C34-71DE-43C5-9C60-0E8D3B3035ED}"/>
              </a:ext>
            </a:extLst>
          </p:cNvPr>
          <p:cNvSpPr>
            <a:spLocks noGrp="1"/>
          </p:cNvSpPr>
          <p:nvPr>
            <p:ph type="dt" sz="half" idx="10"/>
          </p:nvPr>
        </p:nvSpPr>
        <p:spPr/>
        <p:txBody>
          <a:bodyPr/>
          <a:lstStyle>
            <a:lvl1pPr>
              <a:defRPr/>
            </a:lvl1pPr>
          </a:lstStyle>
          <a:p>
            <a:pPr>
              <a:defRPr/>
            </a:pPr>
            <a:fld id="{ED6D5D32-0D73-4DCA-91CC-9B64AEB79E4B}" type="datetimeFigureOut">
              <a:rPr lang="zh-CN" altLang="en-US"/>
              <a:pPr>
                <a:defRPr/>
              </a:pPr>
              <a:t>2024/12/8</a:t>
            </a:fld>
            <a:endParaRPr lang="zh-CN" altLang="en-US"/>
          </a:p>
        </p:txBody>
      </p:sp>
      <p:sp>
        <p:nvSpPr>
          <p:cNvPr id="4" name="页脚占位符 4">
            <a:extLst>
              <a:ext uri="{FF2B5EF4-FFF2-40B4-BE49-F238E27FC236}">
                <a16:creationId xmlns:a16="http://schemas.microsoft.com/office/drawing/2014/main" id="{199978B7-6A31-4E65-8D9E-C31AB14F3CE8}"/>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89E72CF-EF1D-4C25-8A53-605738731E63}"/>
              </a:ext>
            </a:extLst>
          </p:cNvPr>
          <p:cNvSpPr>
            <a:spLocks noGrp="1"/>
          </p:cNvSpPr>
          <p:nvPr>
            <p:ph type="sldNum" sz="quarter" idx="12"/>
          </p:nvPr>
        </p:nvSpPr>
        <p:spPr/>
        <p:txBody>
          <a:bodyPr/>
          <a:lstStyle>
            <a:lvl1pPr>
              <a:defRPr/>
            </a:lvl1pPr>
          </a:lstStyle>
          <a:p>
            <a:pPr>
              <a:defRPr/>
            </a:pPr>
            <a:fld id="{7BD45FA4-6130-4543-B237-595F1B0C86E7}" type="slidenum">
              <a:rPr lang="zh-CN" altLang="en-US"/>
              <a:pPr>
                <a:defRPr/>
              </a:pPr>
              <a:t>‹#›</a:t>
            </a:fld>
            <a:endParaRPr lang="zh-CN" altLang="en-US"/>
          </a:p>
        </p:txBody>
      </p:sp>
    </p:spTree>
    <p:extLst>
      <p:ext uri="{BB962C8B-B14F-4D97-AF65-F5344CB8AC3E}">
        <p14:creationId xmlns:p14="http://schemas.microsoft.com/office/powerpoint/2010/main" val="368747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53B55F2-ECC5-4415-8856-F1BB357CFE37}"/>
              </a:ext>
            </a:extLst>
          </p:cNvPr>
          <p:cNvSpPr>
            <a:spLocks noGrp="1"/>
          </p:cNvSpPr>
          <p:nvPr>
            <p:ph type="dt" sz="half" idx="10"/>
          </p:nvPr>
        </p:nvSpPr>
        <p:spPr/>
        <p:txBody>
          <a:bodyPr/>
          <a:lstStyle>
            <a:lvl1pPr>
              <a:defRPr/>
            </a:lvl1pPr>
          </a:lstStyle>
          <a:p>
            <a:pPr>
              <a:defRPr/>
            </a:pPr>
            <a:fld id="{8D9A4DCA-AA70-4692-BB81-2D97E8E107F3}" type="datetimeFigureOut">
              <a:rPr lang="zh-CN" altLang="en-US"/>
              <a:pPr>
                <a:defRPr/>
              </a:pPr>
              <a:t>2024/12/8</a:t>
            </a:fld>
            <a:endParaRPr lang="zh-CN" altLang="en-US"/>
          </a:p>
        </p:txBody>
      </p:sp>
      <p:sp>
        <p:nvSpPr>
          <p:cNvPr id="3" name="页脚占位符 4">
            <a:extLst>
              <a:ext uri="{FF2B5EF4-FFF2-40B4-BE49-F238E27FC236}">
                <a16:creationId xmlns:a16="http://schemas.microsoft.com/office/drawing/2014/main" id="{5A6E98F5-3F92-452A-AD85-1C36C9B452A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5E3825F0-07F7-4BD2-8344-51CF7DD803B7}"/>
              </a:ext>
            </a:extLst>
          </p:cNvPr>
          <p:cNvSpPr>
            <a:spLocks noGrp="1"/>
          </p:cNvSpPr>
          <p:nvPr>
            <p:ph type="sldNum" sz="quarter" idx="12"/>
          </p:nvPr>
        </p:nvSpPr>
        <p:spPr/>
        <p:txBody>
          <a:bodyPr/>
          <a:lstStyle>
            <a:lvl1pPr>
              <a:defRPr/>
            </a:lvl1pPr>
          </a:lstStyle>
          <a:p>
            <a:pPr>
              <a:defRPr/>
            </a:pPr>
            <a:fld id="{CA8B14EA-4D3E-4D21-8452-AAE2EC8D9C1E}" type="slidenum">
              <a:rPr lang="zh-CN" altLang="en-US"/>
              <a:pPr>
                <a:defRPr/>
              </a:pPr>
              <a:t>‹#›</a:t>
            </a:fld>
            <a:endParaRPr lang="zh-CN" altLang="en-US"/>
          </a:p>
        </p:txBody>
      </p:sp>
    </p:spTree>
    <p:extLst>
      <p:ext uri="{BB962C8B-B14F-4D97-AF65-F5344CB8AC3E}">
        <p14:creationId xmlns:p14="http://schemas.microsoft.com/office/powerpoint/2010/main" val="329106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8F3A628-D5D8-4F65-B2F9-F04D30C914A8}"/>
              </a:ext>
            </a:extLst>
          </p:cNvPr>
          <p:cNvSpPr>
            <a:spLocks noGrp="1"/>
          </p:cNvSpPr>
          <p:nvPr>
            <p:ph type="dt" sz="half" idx="10"/>
          </p:nvPr>
        </p:nvSpPr>
        <p:spPr/>
        <p:txBody>
          <a:bodyPr/>
          <a:lstStyle>
            <a:lvl1pPr>
              <a:defRPr/>
            </a:lvl1pPr>
          </a:lstStyle>
          <a:p>
            <a:pPr>
              <a:defRPr/>
            </a:pPr>
            <a:fld id="{DC7140A8-829B-494E-A7D4-A1F6B09A2556}" type="datetimeFigureOut">
              <a:rPr lang="zh-CN" altLang="en-US"/>
              <a:pPr>
                <a:defRPr/>
              </a:pPr>
              <a:t>2024/12/8</a:t>
            </a:fld>
            <a:endParaRPr lang="zh-CN" altLang="en-US"/>
          </a:p>
        </p:txBody>
      </p:sp>
      <p:sp>
        <p:nvSpPr>
          <p:cNvPr id="6" name="页脚占位符 4">
            <a:extLst>
              <a:ext uri="{FF2B5EF4-FFF2-40B4-BE49-F238E27FC236}">
                <a16:creationId xmlns:a16="http://schemas.microsoft.com/office/drawing/2014/main" id="{A5814225-16DD-4D91-ACE2-C41258D38BA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DE03EB-25C6-478C-A3E2-1F68EF6B312D}"/>
              </a:ext>
            </a:extLst>
          </p:cNvPr>
          <p:cNvSpPr>
            <a:spLocks noGrp="1"/>
          </p:cNvSpPr>
          <p:nvPr>
            <p:ph type="sldNum" sz="quarter" idx="12"/>
          </p:nvPr>
        </p:nvSpPr>
        <p:spPr/>
        <p:txBody>
          <a:bodyPr/>
          <a:lstStyle>
            <a:lvl1pPr>
              <a:defRPr/>
            </a:lvl1pPr>
          </a:lstStyle>
          <a:p>
            <a:pPr>
              <a:defRPr/>
            </a:pPr>
            <a:fld id="{7E6DA5B8-61B4-4F08-A79D-25537C491184}" type="slidenum">
              <a:rPr lang="zh-CN" altLang="en-US"/>
              <a:pPr>
                <a:defRPr/>
              </a:pPr>
              <a:t>‹#›</a:t>
            </a:fld>
            <a:endParaRPr lang="zh-CN" altLang="en-US"/>
          </a:p>
        </p:txBody>
      </p:sp>
    </p:spTree>
    <p:extLst>
      <p:ext uri="{BB962C8B-B14F-4D97-AF65-F5344CB8AC3E}">
        <p14:creationId xmlns:p14="http://schemas.microsoft.com/office/powerpoint/2010/main" val="227054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F2AA31C-11AB-4A7E-A7EF-66D0555739D4}"/>
              </a:ext>
            </a:extLst>
          </p:cNvPr>
          <p:cNvSpPr>
            <a:spLocks noGrp="1"/>
          </p:cNvSpPr>
          <p:nvPr>
            <p:ph type="dt" sz="half" idx="10"/>
          </p:nvPr>
        </p:nvSpPr>
        <p:spPr/>
        <p:txBody>
          <a:bodyPr/>
          <a:lstStyle>
            <a:lvl1pPr>
              <a:defRPr/>
            </a:lvl1pPr>
          </a:lstStyle>
          <a:p>
            <a:pPr>
              <a:defRPr/>
            </a:pPr>
            <a:fld id="{69840377-E043-48D2-8B8F-C00CC3880533}" type="datetimeFigureOut">
              <a:rPr lang="zh-CN" altLang="en-US"/>
              <a:pPr>
                <a:defRPr/>
              </a:pPr>
              <a:t>2024/12/8</a:t>
            </a:fld>
            <a:endParaRPr lang="zh-CN" altLang="en-US"/>
          </a:p>
        </p:txBody>
      </p:sp>
      <p:sp>
        <p:nvSpPr>
          <p:cNvPr id="6" name="页脚占位符 4">
            <a:extLst>
              <a:ext uri="{FF2B5EF4-FFF2-40B4-BE49-F238E27FC236}">
                <a16:creationId xmlns:a16="http://schemas.microsoft.com/office/drawing/2014/main" id="{83A22B02-FF94-4E23-8EC2-0677CC0D786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8CC61F0-6E2C-44A0-A860-73B23C23D912}"/>
              </a:ext>
            </a:extLst>
          </p:cNvPr>
          <p:cNvSpPr>
            <a:spLocks noGrp="1"/>
          </p:cNvSpPr>
          <p:nvPr>
            <p:ph type="sldNum" sz="quarter" idx="12"/>
          </p:nvPr>
        </p:nvSpPr>
        <p:spPr/>
        <p:txBody>
          <a:bodyPr/>
          <a:lstStyle>
            <a:lvl1pPr>
              <a:defRPr/>
            </a:lvl1pPr>
          </a:lstStyle>
          <a:p>
            <a:pPr>
              <a:defRPr/>
            </a:pPr>
            <a:fld id="{643A315E-8F34-42D5-9C91-3D8A7D5B4DF4}" type="slidenum">
              <a:rPr lang="zh-CN" altLang="en-US"/>
              <a:pPr>
                <a:defRPr/>
              </a:pPr>
              <a:t>‹#›</a:t>
            </a:fld>
            <a:endParaRPr lang="zh-CN" altLang="en-US"/>
          </a:p>
        </p:txBody>
      </p:sp>
    </p:spTree>
    <p:extLst>
      <p:ext uri="{BB962C8B-B14F-4D97-AF65-F5344CB8AC3E}">
        <p14:creationId xmlns:p14="http://schemas.microsoft.com/office/powerpoint/2010/main" val="386512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5B93B2B8-EC58-4A25-939F-19A8F2B1EFE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48A247D-4DFB-4E99-9C54-4A1F119FC96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B2D97B-20CC-4390-A624-F82CC12228F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583D615-11C0-439E-BFAB-ACEFAD82FDBE}" type="datetimeFigureOut">
              <a:rPr lang="zh-CN" altLang="en-US"/>
              <a:pPr>
                <a:defRPr/>
              </a:pPr>
              <a:t>2024/12/8</a:t>
            </a:fld>
            <a:endParaRPr lang="zh-CN" altLang="en-US"/>
          </a:p>
        </p:txBody>
      </p:sp>
      <p:sp>
        <p:nvSpPr>
          <p:cNvPr id="5" name="页脚占位符 4">
            <a:extLst>
              <a:ext uri="{FF2B5EF4-FFF2-40B4-BE49-F238E27FC236}">
                <a16:creationId xmlns:a16="http://schemas.microsoft.com/office/drawing/2014/main" id="{27D119DE-A8B4-42F9-A1F9-B72738CE4B0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900D18B-88B4-4CFE-8E9C-00AA8653A57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8788B66-C6FA-417C-9679-4985C0C12B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295215EF-3CBC-4710-B012-4A2768D0A78A}"/>
              </a:ext>
            </a:extLst>
          </p:cNvPr>
          <p:cNvSpPr>
            <a:spLocks noGrp="1" noChangeArrowheads="1"/>
          </p:cNvSpPr>
          <p:nvPr>
            <p:ph type="ctrTitle"/>
          </p:nvPr>
        </p:nvSpPr>
        <p:spPr>
          <a:xfrm>
            <a:off x="0" y="1268760"/>
            <a:ext cx="9144000" cy="1470025"/>
          </a:xfrm>
        </p:spPr>
        <p:txBody>
          <a:bodyPr/>
          <a:lstStyle/>
          <a:p>
            <a:pPr eaLnBrk="1" hangingPunct="1"/>
            <a:r>
              <a:rPr lang="en-US" altLang="zh-CN" sz="7200" b="1" dirty="0">
                <a:solidFill>
                  <a:srgbClr val="0070C0"/>
                </a:solidFill>
              </a:rPr>
              <a:t>《</a:t>
            </a:r>
            <a:r>
              <a:rPr lang="zh-CN" altLang="en-US" sz="7200" b="1" dirty="0">
                <a:solidFill>
                  <a:srgbClr val="0070C0"/>
                </a:solidFill>
              </a:rPr>
              <a:t>数字逻辑</a:t>
            </a:r>
            <a:r>
              <a:rPr lang="en-US" altLang="zh-CN" sz="7200" b="1" dirty="0">
                <a:solidFill>
                  <a:srgbClr val="0070C0"/>
                </a:solidFill>
              </a:rPr>
              <a:t>》</a:t>
            </a:r>
            <a:br>
              <a:rPr lang="en-US" altLang="zh-CN" sz="6000" b="1" dirty="0"/>
            </a:br>
            <a:r>
              <a:rPr lang="zh-CN" altLang="en-US" sz="4000" b="1" dirty="0">
                <a:solidFill>
                  <a:srgbClr val="0070C0"/>
                </a:solidFill>
              </a:rPr>
              <a:t>（第九讲）</a:t>
            </a:r>
            <a:endParaRPr lang="zh-CN" altLang="en-US" sz="6000" b="1" dirty="0">
              <a:solidFill>
                <a:srgbClr val="0070C0"/>
              </a:solidFill>
            </a:endParaRPr>
          </a:p>
        </p:txBody>
      </p:sp>
      <p:sp>
        <p:nvSpPr>
          <p:cNvPr id="4099" name="副标题 2">
            <a:extLst>
              <a:ext uri="{FF2B5EF4-FFF2-40B4-BE49-F238E27FC236}">
                <a16:creationId xmlns:a16="http://schemas.microsoft.com/office/drawing/2014/main" id="{2DA7DAB7-E8C0-4043-8A20-FF892A4D1E0E}"/>
              </a:ext>
            </a:extLst>
          </p:cNvPr>
          <p:cNvSpPr>
            <a:spLocks noGrp="1" noChangeArrowheads="1"/>
          </p:cNvSpPr>
          <p:nvPr>
            <p:ph type="subTitle" idx="1"/>
          </p:nvPr>
        </p:nvSpPr>
        <p:spPr>
          <a:xfrm>
            <a:off x="0" y="4748213"/>
            <a:ext cx="9144000" cy="1752600"/>
          </a:xfrm>
        </p:spPr>
        <p:txBody>
          <a:bodyPr/>
          <a:lstStyle/>
          <a:p>
            <a:pPr eaLnBrk="1" hangingPunct="1"/>
            <a:r>
              <a:rPr lang="zh-CN" altLang="en-US" sz="2800" b="1" dirty="0">
                <a:solidFill>
                  <a:srgbClr val="002060"/>
                </a:solidFill>
              </a:rPr>
              <a:t>厦门大学信息学院软件工程系  曾文华</a:t>
            </a:r>
            <a:endParaRPr lang="en-US" altLang="zh-CN" sz="2800" b="1" dirty="0">
              <a:solidFill>
                <a:srgbClr val="002060"/>
              </a:solidFill>
            </a:endParaRPr>
          </a:p>
          <a:p>
            <a:pPr eaLnBrk="1" hangingPunct="1"/>
            <a:r>
              <a:rPr lang="en-US" altLang="zh-CN" sz="2800" b="1" dirty="0">
                <a:solidFill>
                  <a:srgbClr val="002060"/>
                </a:solidFill>
              </a:rPr>
              <a:t>2024</a:t>
            </a:r>
            <a:r>
              <a:rPr lang="zh-CN" altLang="en-US" sz="2800" b="1" dirty="0">
                <a:solidFill>
                  <a:srgbClr val="002060"/>
                </a:solidFill>
              </a:rPr>
              <a:t>年</a:t>
            </a:r>
            <a:r>
              <a:rPr lang="en-US" altLang="zh-CN" sz="2800" b="1" dirty="0">
                <a:solidFill>
                  <a:srgbClr val="002060"/>
                </a:solidFill>
              </a:rPr>
              <a:t>12</a:t>
            </a:r>
            <a:r>
              <a:rPr lang="zh-CN" altLang="en-US" sz="2800" b="1" dirty="0">
                <a:solidFill>
                  <a:srgbClr val="002060"/>
                </a:solidFill>
              </a:rPr>
              <a:t>月</a:t>
            </a:r>
            <a:r>
              <a:rPr lang="en-US" altLang="zh-CN" sz="2800" b="1" dirty="0">
                <a:solidFill>
                  <a:srgbClr val="002060"/>
                </a:solidFill>
              </a:rPr>
              <a:t>9</a:t>
            </a:r>
            <a:r>
              <a:rPr lang="zh-CN" altLang="en-US" sz="2800" b="1" dirty="0">
                <a:solidFill>
                  <a:srgbClr val="002060"/>
                </a:solidFill>
              </a:rPr>
              <a:t>日</a:t>
            </a:r>
          </a:p>
        </p:txBody>
      </p:sp>
    </p:spTree>
    <p:extLst>
      <p:ext uri="{BB962C8B-B14F-4D97-AF65-F5344CB8AC3E}">
        <p14:creationId xmlns:p14="http://schemas.microsoft.com/office/powerpoint/2010/main" val="291547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332656"/>
            <a:ext cx="8229600" cy="4680520"/>
          </a:xfrm>
        </p:spPr>
        <p:txBody>
          <a:bodyPr/>
          <a:lstStyle/>
          <a:p>
            <a:pPr eaLnBrk="1" hangingPunct="1"/>
            <a:r>
              <a:rPr lang="en-US" altLang="zh-CN" b="1" dirty="0">
                <a:ea typeface="黑体" panose="02010609060101010101" pitchFamily="49" charset="-122"/>
              </a:rPr>
              <a:t>9.2.2  </a:t>
            </a:r>
            <a:r>
              <a:rPr lang="zh-CN" altLang="en-US" b="1" dirty="0">
                <a:ea typeface="黑体" panose="02010609060101010101" pitchFamily="49" charset="-122"/>
              </a:rPr>
              <a:t>功能描述</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zh-CN" altLang="en-US" sz="1600" b="1" dirty="0"/>
              <a:t>根据设计要求，时序信号发生器由时钟脉冲源、时序信号产生电路、启停控制电路等</a:t>
            </a:r>
            <a:r>
              <a:rPr lang="en-US" altLang="zh-CN" sz="1600" b="1" dirty="0"/>
              <a:t>3</a:t>
            </a:r>
            <a:r>
              <a:rPr lang="zh-CN" altLang="en-US" sz="1600" b="1" dirty="0"/>
              <a:t>部分组成（</a:t>
            </a:r>
            <a:r>
              <a:rPr lang="zh-CN" altLang="en-US" sz="1600" b="1" dirty="0">
                <a:solidFill>
                  <a:srgbClr val="FF0000"/>
                </a:solidFill>
              </a:rPr>
              <a:t>图</a:t>
            </a:r>
            <a:r>
              <a:rPr lang="en-US" altLang="zh-CN" sz="1600" b="1" dirty="0">
                <a:solidFill>
                  <a:srgbClr val="FF0000"/>
                </a:solidFill>
              </a:rPr>
              <a:t>9.5</a:t>
            </a:r>
            <a:r>
              <a:rPr lang="zh-CN" altLang="en-US" sz="1600" b="1" dirty="0"/>
              <a:t>）。</a:t>
            </a:r>
            <a:endParaRPr lang="en-US" altLang="zh-CN" sz="1600" b="1" dirty="0"/>
          </a:p>
          <a:p>
            <a:pPr lvl="1" eaLnBrk="1" hangingPunct="1"/>
            <a:endParaRPr lang="en-US" altLang="zh-CN" sz="1600" b="1" dirty="0"/>
          </a:p>
          <a:p>
            <a:pPr lvl="1" eaLnBrk="1" hangingPunct="1"/>
            <a:r>
              <a:rPr lang="zh-CN" altLang="en-US" sz="1600" b="1" dirty="0"/>
              <a:t>假设节拍脉冲信号为</a:t>
            </a:r>
            <a:r>
              <a:rPr lang="en-US" altLang="zh-CN" sz="1600" b="1" dirty="0"/>
              <a:t>T</a:t>
            </a:r>
            <a:r>
              <a:rPr lang="en-US" altLang="zh-CN" sz="1600" b="1" baseline="-25000" dirty="0"/>
              <a:t>1</a:t>
            </a:r>
            <a:r>
              <a:rPr lang="zh-CN" altLang="en-US" sz="1600" b="1" dirty="0"/>
              <a:t>、</a:t>
            </a:r>
            <a:r>
              <a:rPr lang="en-US" altLang="zh-CN" sz="1600" b="1" dirty="0"/>
              <a:t>T</a:t>
            </a:r>
            <a:r>
              <a:rPr lang="en-US" altLang="zh-CN" sz="1600" b="1" baseline="-25000" dirty="0"/>
              <a:t>2</a:t>
            </a:r>
            <a:r>
              <a:rPr lang="zh-CN" altLang="en-US" sz="1600" b="1" dirty="0"/>
              <a:t>、</a:t>
            </a:r>
            <a:r>
              <a:rPr lang="en-US" altLang="zh-CN" sz="1600" b="1" dirty="0"/>
              <a:t>T</a:t>
            </a:r>
            <a:r>
              <a:rPr lang="en-US" altLang="zh-CN" sz="1600" b="1" baseline="-25000" dirty="0"/>
              <a:t>3</a:t>
            </a:r>
            <a:r>
              <a:rPr lang="zh-CN" altLang="en-US" sz="1600" b="1" dirty="0"/>
              <a:t>、</a:t>
            </a:r>
            <a:r>
              <a:rPr lang="en-US" altLang="zh-CN" sz="1600" b="1" dirty="0"/>
              <a:t>T</a:t>
            </a:r>
            <a:r>
              <a:rPr lang="en-US" altLang="zh-CN" sz="1600" b="1" baseline="-25000" dirty="0"/>
              <a:t>4</a:t>
            </a:r>
            <a:r>
              <a:rPr lang="zh-CN" altLang="en-US" sz="1600" b="1" dirty="0"/>
              <a:t>，则时序信号发生器产生的波形如</a:t>
            </a:r>
            <a:r>
              <a:rPr lang="zh-CN" altLang="en-US" sz="1600" b="1" dirty="0">
                <a:solidFill>
                  <a:srgbClr val="FF0000"/>
                </a:solidFill>
              </a:rPr>
              <a:t>图</a:t>
            </a:r>
            <a:r>
              <a:rPr lang="en-US" altLang="zh-CN" sz="1600" b="1" dirty="0">
                <a:solidFill>
                  <a:srgbClr val="FF0000"/>
                </a:solidFill>
              </a:rPr>
              <a:t>9.6</a:t>
            </a:r>
            <a:r>
              <a:rPr lang="zh-CN" altLang="en-US" sz="1600" b="1" dirty="0"/>
              <a:t>所示。</a:t>
            </a:r>
            <a:endParaRPr lang="en-US" altLang="zh-CN" sz="1600" b="1" dirty="0"/>
          </a:p>
        </p:txBody>
      </p:sp>
      <p:pic>
        <p:nvPicPr>
          <p:cNvPr id="3" name="图片 2">
            <a:extLst>
              <a:ext uri="{FF2B5EF4-FFF2-40B4-BE49-F238E27FC236}">
                <a16:creationId xmlns:a16="http://schemas.microsoft.com/office/drawing/2014/main" id="{B8C611D4-6007-B1A0-8A42-D0110B562C96}"/>
              </a:ext>
            </a:extLst>
          </p:cNvPr>
          <p:cNvPicPr>
            <a:picLocks noChangeAspect="1"/>
          </p:cNvPicPr>
          <p:nvPr/>
        </p:nvPicPr>
        <p:blipFill>
          <a:blip r:embed="rId2"/>
          <a:stretch>
            <a:fillRect/>
          </a:stretch>
        </p:blipFill>
        <p:spPr>
          <a:xfrm>
            <a:off x="179512" y="3501008"/>
            <a:ext cx="3247023" cy="2250412"/>
          </a:xfrm>
          <a:prstGeom prst="rect">
            <a:avLst/>
          </a:prstGeom>
        </p:spPr>
      </p:pic>
      <p:pic>
        <p:nvPicPr>
          <p:cNvPr id="5" name="图片 4">
            <a:extLst>
              <a:ext uri="{FF2B5EF4-FFF2-40B4-BE49-F238E27FC236}">
                <a16:creationId xmlns:a16="http://schemas.microsoft.com/office/drawing/2014/main" id="{51732611-6979-21E4-02AF-43E8673A0AC5}"/>
              </a:ext>
            </a:extLst>
          </p:cNvPr>
          <p:cNvPicPr>
            <a:picLocks noChangeAspect="1"/>
          </p:cNvPicPr>
          <p:nvPr/>
        </p:nvPicPr>
        <p:blipFill>
          <a:blip r:embed="rId3"/>
          <a:stretch>
            <a:fillRect/>
          </a:stretch>
        </p:blipFill>
        <p:spPr>
          <a:xfrm>
            <a:off x="4499992" y="3376583"/>
            <a:ext cx="4475983" cy="2448272"/>
          </a:xfrm>
          <a:prstGeom prst="rect">
            <a:avLst/>
          </a:prstGeom>
        </p:spPr>
      </p:pic>
      <p:sp>
        <p:nvSpPr>
          <p:cNvPr id="7" name="文本框 6">
            <a:extLst>
              <a:ext uri="{FF2B5EF4-FFF2-40B4-BE49-F238E27FC236}">
                <a16:creationId xmlns:a16="http://schemas.microsoft.com/office/drawing/2014/main" id="{1810C53F-0140-A546-E3D0-F34C57892261}"/>
              </a:ext>
            </a:extLst>
          </p:cNvPr>
          <p:cNvSpPr txBox="1"/>
          <p:nvPr/>
        </p:nvSpPr>
        <p:spPr>
          <a:xfrm>
            <a:off x="395536" y="3296017"/>
            <a:ext cx="1277888" cy="276999"/>
          </a:xfrm>
          <a:prstGeom prst="rect">
            <a:avLst/>
          </a:prstGeom>
          <a:solidFill>
            <a:schemeClr val="bg1"/>
          </a:solidFill>
        </p:spPr>
        <p:txBody>
          <a:bodyPr wrap="square">
            <a:spAutoFit/>
          </a:bodyPr>
          <a:lstStyle/>
          <a:p>
            <a:pPr algn="ctr"/>
            <a:r>
              <a:rPr lang="en-US" altLang="zh-CN" sz="1200" b="1" dirty="0"/>
              <a:t>T</a:t>
            </a:r>
            <a:r>
              <a:rPr lang="en-US" altLang="zh-CN" sz="1200" b="1" baseline="-25000" dirty="0"/>
              <a:t>1</a:t>
            </a:r>
            <a:r>
              <a:rPr lang="zh-CN" altLang="en-US" sz="1200" b="1" baseline="-25000" dirty="0"/>
              <a:t>      </a:t>
            </a:r>
            <a:r>
              <a:rPr lang="en-US" altLang="zh-CN" sz="1200" b="1" dirty="0"/>
              <a:t>T</a:t>
            </a:r>
            <a:r>
              <a:rPr lang="en-US" altLang="zh-CN" sz="1200" b="1" baseline="-25000" dirty="0"/>
              <a:t>2</a:t>
            </a:r>
            <a:r>
              <a:rPr lang="zh-CN" altLang="en-US" sz="1200" b="1" baseline="-25000" dirty="0"/>
              <a:t>      </a:t>
            </a:r>
            <a:r>
              <a:rPr lang="en-US" altLang="zh-CN" sz="1200" b="1" dirty="0"/>
              <a:t>T</a:t>
            </a:r>
            <a:r>
              <a:rPr lang="en-US" altLang="zh-CN" sz="1200" b="1" baseline="-25000" dirty="0"/>
              <a:t>3</a:t>
            </a:r>
            <a:r>
              <a:rPr lang="zh-CN" altLang="en-US" sz="1200" b="1" baseline="-25000" dirty="0"/>
              <a:t>      </a:t>
            </a:r>
            <a:r>
              <a:rPr lang="en-US" altLang="zh-CN" sz="1200" b="1" dirty="0"/>
              <a:t>T</a:t>
            </a:r>
            <a:r>
              <a:rPr lang="en-US" altLang="zh-CN" sz="1200" b="1" baseline="-25000" dirty="0"/>
              <a:t>4</a:t>
            </a:r>
            <a:endParaRPr lang="zh-CN" altLang="en-US" sz="1200" dirty="0"/>
          </a:p>
        </p:txBody>
      </p:sp>
      <p:sp>
        <p:nvSpPr>
          <p:cNvPr id="8" name="文本框 7">
            <a:extLst>
              <a:ext uri="{FF2B5EF4-FFF2-40B4-BE49-F238E27FC236}">
                <a16:creationId xmlns:a16="http://schemas.microsoft.com/office/drawing/2014/main" id="{66282F3E-B5F1-C501-02F9-598FD95B0E15}"/>
              </a:ext>
            </a:extLst>
          </p:cNvPr>
          <p:cNvSpPr txBox="1"/>
          <p:nvPr/>
        </p:nvSpPr>
        <p:spPr>
          <a:xfrm>
            <a:off x="1876174" y="4693614"/>
            <a:ext cx="412857" cy="276999"/>
          </a:xfrm>
          <a:prstGeom prst="rect">
            <a:avLst/>
          </a:prstGeom>
          <a:noFill/>
        </p:spPr>
        <p:txBody>
          <a:bodyPr wrap="square">
            <a:spAutoFit/>
          </a:bodyPr>
          <a:lstStyle/>
          <a:p>
            <a:pPr algn="ctr"/>
            <a:r>
              <a:rPr lang="en-US" altLang="zh-CN" sz="1200" b="1" dirty="0"/>
              <a:t>CP</a:t>
            </a:r>
            <a:endParaRPr lang="zh-CN" altLang="en-US" sz="1200" dirty="0"/>
          </a:p>
        </p:txBody>
      </p:sp>
      <p:sp>
        <p:nvSpPr>
          <p:cNvPr id="4" name="文本框 3">
            <a:extLst>
              <a:ext uri="{FF2B5EF4-FFF2-40B4-BE49-F238E27FC236}">
                <a16:creationId xmlns:a16="http://schemas.microsoft.com/office/drawing/2014/main" id="{CC133CA7-BAF4-672F-0ADC-9C182FF80367}"/>
              </a:ext>
            </a:extLst>
          </p:cNvPr>
          <p:cNvSpPr txBox="1"/>
          <p:nvPr/>
        </p:nvSpPr>
        <p:spPr>
          <a:xfrm>
            <a:off x="4932040" y="5313359"/>
            <a:ext cx="1642181" cy="215444"/>
          </a:xfrm>
          <a:prstGeom prst="rect">
            <a:avLst/>
          </a:prstGeom>
          <a:noFill/>
        </p:spPr>
        <p:txBody>
          <a:bodyPr wrap="square">
            <a:spAutoFit/>
          </a:bodyPr>
          <a:lstStyle/>
          <a:p>
            <a:pPr algn="ctr"/>
            <a:r>
              <a:rPr lang="zh-CN" altLang="en-US" sz="800" b="1" dirty="0">
                <a:solidFill>
                  <a:srgbClr val="FF0000"/>
                </a:solidFill>
              </a:rPr>
              <a:t>一个</a:t>
            </a:r>
            <a:r>
              <a:rPr lang="en-US" altLang="zh-CN" sz="800" b="1" dirty="0">
                <a:solidFill>
                  <a:srgbClr val="FF0000"/>
                </a:solidFill>
              </a:rPr>
              <a:t>CPU</a:t>
            </a:r>
            <a:r>
              <a:rPr lang="zh-CN" altLang="en-US" sz="800" b="1" dirty="0">
                <a:solidFill>
                  <a:srgbClr val="FF0000"/>
                </a:solidFill>
              </a:rPr>
              <a:t>周期由</a:t>
            </a:r>
            <a:r>
              <a:rPr lang="en-US" altLang="zh-CN" sz="800" b="1" dirty="0">
                <a:solidFill>
                  <a:srgbClr val="FF0000"/>
                </a:solidFill>
              </a:rPr>
              <a:t>4</a:t>
            </a:r>
            <a:r>
              <a:rPr lang="zh-CN" altLang="en-US" sz="800" b="1" dirty="0">
                <a:solidFill>
                  <a:srgbClr val="FF0000"/>
                </a:solidFill>
              </a:rPr>
              <a:t>个时钟周期组成</a:t>
            </a:r>
            <a:endParaRPr lang="zh-CN" altLang="en-US" sz="800" dirty="0">
              <a:solidFill>
                <a:srgbClr val="FF0000"/>
              </a:solidFill>
            </a:endParaRPr>
          </a:p>
        </p:txBody>
      </p:sp>
      <p:sp>
        <p:nvSpPr>
          <p:cNvPr id="2" name="文本框 1">
            <a:extLst>
              <a:ext uri="{FF2B5EF4-FFF2-40B4-BE49-F238E27FC236}">
                <a16:creationId xmlns:a16="http://schemas.microsoft.com/office/drawing/2014/main" id="{2426CC98-562E-0C3F-6C1A-FE24103524B6}"/>
              </a:ext>
            </a:extLst>
          </p:cNvPr>
          <p:cNvSpPr txBox="1"/>
          <p:nvPr/>
        </p:nvSpPr>
        <p:spPr>
          <a:xfrm>
            <a:off x="6660232" y="5313359"/>
            <a:ext cx="1642181" cy="215444"/>
          </a:xfrm>
          <a:prstGeom prst="rect">
            <a:avLst/>
          </a:prstGeom>
          <a:noFill/>
        </p:spPr>
        <p:txBody>
          <a:bodyPr wrap="square">
            <a:spAutoFit/>
          </a:bodyPr>
          <a:lstStyle>
            <a:defPPr>
              <a:defRPr lang="zh-CN"/>
            </a:defPPr>
            <a:lvl1pPr algn="ctr">
              <a:defRPr sz="800" b="1">
                <a:solidFill>
                  <a:srgbClr val="FF0000"/>
                </a:solidFill>
              </a:defRPr>
            </a:lvl1pPr>
          </a:lstStyle>
          <a:p>
            <a:r>
              <a:rPr lang="zh-CN" altLang="en-US" dirty="0"/>
              <a:t>一个</a:t>
            </a:r>
            <a:r>
              <a:rPr lang="en-US" altLang="zh-CN" dirty="0"/>
              <a:t>CPU</a:t>
            </a:r>
            <a:r>
              <a:rPr lang="zh-CN" altLang="en-US" dirty="0"/>
              <a:t>周期由</a:t>
            </a:r>
            <a:r>
              <a:rPr lang="en-US" altLang="zh-CN" dirty="0"/>
              <a:t>4</a:t>
            </a:r>
            <a:r>
              <a:rPr lang="zh-CN" altLang="en-US" dirty="0"/>
              <a:t>个时钟周期组成</a:t>
            </a:r>
          </a:p>
        </p:txBody>
      </p:sp>
    </p:spTree>
    <p:extLst>
      <p:ext uri="{BB962C8B-B14F-4D97-AF65-F5344CB8AC3E}">
        <p14:creationId xmlns:p14="http://schemas.microsoft.com/office/powerpoint/2010/main" val="118353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392488"/>
          </a:xfrm>
        </p:spPr>
        <p:txBody>
          <a:bodyPr/>
          <a:lstStyle/>
          <a:p>
            <a:pPr eaLnBrk="1" hangingPunct="1"/>
            <a:r>
              <a:rPr lang="en-US" altLang="zh-CN" b="1" dirty="0">
                <a:ea typeface="黑体" panose="02010609060101010101" pitchFamily="49" charset="-122"/>
              </a:rPr>
              <a:t>9.2.3  </a:t>
            </a:r>
            <a:r>
              <a:rPr lang="zh-CN" altLang="en-US" b="1" dirty="0">
                <a:ea typeface="黑体" panose="02010609060101010101" pitchFamily="49" charset="-122"/>
              </a:rPr>
              <a:t>电路设计</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1800" b="1" dirty="0"/>
              <a:t>1</a:t>
            </a:r>
            <a:r>
              <a:rPr lang="zh-CN" altLang="en-US" sz="1800" b="1" dirty="0"/>
              <a:t>、时钟电路（时钟源）</a:t>
            </a:r>
            <a:endParaRPr lang="en-US" altLang="zh-CN" sz="18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9.7</a:t>
            </a:r>
            <a:r>
              <a:rPr lang="zh-CN" altLang="en-US" sz="1600" b="1" dirty="0"/>
              <a:t>：时钟电路，包括信号源和分频电路。</a:t>
            </a:r>
            <a:r>
              <a:rPr lang="zh-CN" altLang="en-US" sz="1600" b="1" dirty="0">
                <a:solidFill>
                  <a:srgbClr val="FF0000"/>
                </a:solidFill>
              </a:rPr>
              <a:t>信号源</a:t>
            </a:r>
            <a:r>
              <a:rPr lang="zh-CN" altLang="en-US" sz="1600" b="1" dirty="0"/>
              <a:t>由</a:t>
            </a:r>
            <a:r>
              <a:rPr lang="zh-CN" altLang="en-US" sz="1600" b="1" dirty="0">
                <a:solidFill>
                  <a:srgbClr val="FF0000"/>
                </a:solidFill>
              </a:rPr>
              <a:t>石英晶体振荡器</a:t>
            </a:r>
            <a:r>
              <a:rPr lang="zh-CN" altLang="en-US" sz="1600" b="1" dirty="0"/>
              <a:t>和配套电路（电阻、电容、反相器）构成。</a:t>
            </a:r>
            <a:r>
              <a:rPr lang="zh-CN" altLang="en-US" sz="1600" b="1" dirty="0">
                <a:solidFill>
                  <a:srgbClr val="FF0000"/>
                </a:solidFill>
              </a:rPr>
              <a:t>分频电路</a:t>
            </a:r>
            <a:r>
              <a:rPr lang="zh-CN" altLang="en-US" sz="1600" b="1" dirty="0"/>
              <a:t>采用</a:t>
            </a:r>
            <a:r>
              <a:rPr lang="en-US" altLang="zh-CN" sz="1600" b="1" dirty="0">
                <a:solidFill>
                  <a:srgbClr val="FF0000"/>
                </a:solidFill>
              </a:rPr>
              <a:t>4</a:t>
            </a:r>
            <a:r>
              <a:rPr lang="zh-CN" altLang="en-US" sz="1600" b="1" dirty="0">
                <a:solidFill>
                  <a:srgbClr val="FF0000"/>
                </a:solidFill>
              </a:rPr>
              <a:t>位二进制同步可逆计数器（</a:t>
            </a:r>
            <a:r>
              <a:rPr lang="en-US" altLang="zh-CN" sz="1600" b="1" dirty="0">
                <a:solidFill>
                  <a:srgbClr val="FF0000"/>
                </a:solidFill>
              </a:rPr>
              <a:t>74LS161</a:t>
            </a:r>
            <a:r>
              <a:rPr lang="zh-CN" altLang="en-US" sz="1600" b="1" dirty="0">
                <a:solidFill>
                  <a:srgbClr val="FF0000"/>
                </a:solidFill>
              </a:rPr>
              <a:t>）</a:t>
            </a:r>
            <a:r>
              <a:rPr lang="zh-CN" altLang="en-US" sz="1600" b="1" dirty="0"/>
              <a:t>实现，其输入为</a:t>
            </a:r>
            <a:r>
              <a:rPr lang="en-US" altLang="zh-CN" sz="1600" b="1" dirty="0"/>
              <a:t>4MHz</a:t>
            </a:r>
            <a:r>
              <a:rPr lang="zh-CN" altLang="en-US" sz="1600" b="1" dirty="0"/>
              <a:t>，输出有</a:t>
            </a:r>
            <a:r>
              <a:rPr lang="en-US" altLang="zh-CN" sz="1600" b="1" dirty="0"/>
              <a:t>2MHz</a:t>
            </a:r>
            <a:r>
              <a:rPr lang="zh-CN" altLang="en-US" sz="1600" b="1" dirty="0"/>
              <a:t>（</a:t>
            </a:r>
            <a:r>
              <a:rPr lang="en-US" altLang="zh-CN" sz="1600" b="1" dirty="0"/>
              <a:t>2</a:t>
            </a:r>
            <a:r>
              <a:rPr lang="zh-CN" altLang="en-US" sz="1600" b="1" dirty="0"/>
              <a:t>分频）、</a:t>
            </a:r>
            <a:r>
              <a:rPr lang="en-US" altLang="zh-CN" sz="1600" b="1" dirty="0"/>
              <a:t>1MHz</a:t>
            </a:r>
            <a:r>
              <a:rPr lang="zh-CN" altLang="en-US" sz="1600" b="1" dirty="0"/>
              <a:t>（</a:t>
            </a:r>
            <a:r>
              <a:rPr lang="en-US" altLang="zh-CN" sz="1600" b="1" dirty="0"/>
              <a:t>4</a:t>
            </a:r>
            <a:r>
              <a:rPr lang="zh-CN" altLang="en-US" sz="1600" b="1" dirty="0"/>
              <a:t>分频）、</a:t>
            </a:r>
            <a:r>
              <a:rPr lang="en-US" altLang="zh-CN" sz="1600" b="1" dirty="0"/>
              <a:t>500kHz</a:t>
            </a:r>
            <a:r>
              <a:rPr lang="zh-CN" altLang="en-US" sz="1600" b="1" dirty="0"/>
              <a:t>（</a:t>
            </a:r>
            <a:r>
              <a:rPr lang="en-US" altLang="zh-CN" sz="1600" b="1" dirty="0"/>
              <a:t>8</a:t>
            </a:r>
            <a:r>
              <a:rPr lang="zh-CN" altLang="en-US" sz="1600" b="1" dirty="0"/>
              <a:t>分频）、</a:t>
            </a:r>
            <a:r>
              <a:rPr lang="en-US" altLang="zh-CN" sz="1600" b="1" dirty="0"/>
              <a:t>250kHz</a:t>
            </a:r>
            <a:r>
              <a:rPr lang="zh-CN" altLang="en-US" sz="1600" b="1" dirty="0"/>
              <a:t>（</a:t>
            </a:r>
            <a:r>
              <a:rPr lang="en-US" altLang="zh-CN" sz="1600" b="1" dirty="0"/>
              <a:t>16</a:t>
            </a:r>
            <a:r>
              <a:rPr lang="zh-CN" altLang="en-US" sz="1600" b="1" dirty="0"/>
              <a:t>分频）。</a:t>
            </a:r>
            <a:endParaRPr lang="en-US" altLang="zh-CN" sz="1600" b="1" dirty="0"/>
          </a:p>
        </p:txBody>
      </p:sp>
      <p:pic>
        <p:nvPicPr>
          <p:cNvPr id="3" name="图片 2">
            <a:extLst>
              <a:ext uri="{FF2B5EF4-FFF2-40B4-BE49-F238E27FC236}">
                <a16:creationId xmlns:a16="http://schemas.microsoft.com/office/drawing/2014/main" id="{ED23E486-B5B7-4000-923F-DD27B931419C}"/>
              </a:ext>
            </a:extLst>
          </p:cNvPr>
          <p:cNvPicPr>
            <a:picLocks noChangeAspect="1"/>
          </p:cNvPicPr>
          <p:nvPr/>
        </p:nvPicPr>
        <p:blipFill>
          <a:blip r:embed="rId2"/>
          <a:stretch>
            <a:fillRect/>
          </a:stretch>
        </p:blipFill>
        <p:spPr>
          <a:xfrm>
            <a:off x="3203848" y="2734764"/>
            <a:ext cx="2736304" cy="4006604"/>
          </a:xfrm>
          <a:prstGeom prst="rect">
            <a:avLst/>
          </a:prstGeom>
        </p:spPr>
      </p:pic>
    </p:spTree>
    <p:extLst>
      <p:ext uri="{BB962C8B-B14F-4D97-AF65-F5344CB8AC3E}">
        <p14:creationId xmlns:p14="http://schemas.microsoft.com/office/powerpoint/2010/main" val="174063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995D5-69C3-40D4-BA06-AC95A2CF9544}"/>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90BF25F0-252F-D47E-CBDB-AF3CB1C4EE1A}"/>
              </a:ext>
            </a:extLst>
          </p:cNvPr>
          <p:cNvSpPr>
            <a:spLocks noGrp="1" noChangeArrowheads="1"/>
          </p:cNvSpPr>
          <p:nvPr>
            <p:ph idx="1"/>
          </p:nvPr>
        </p:nvSpPr>
        <p:spPr>
          <a:xfrm>
            <a:off x="457200" y="188640"/>
            <a:ext cx="8229600" cy="4392488"/>
          </a:xfrm>
        </p:spPr>
        <p:txBody>
          <a:bodyPr/>
          <a:lstStyle/>
          <a:p>
            <a:pPr lvl="1" eaLnBrk="1" hangingPunct="1"/>
            <a:r>
              <a:rPr lang="en-US" altLang="zh-CN" sz="1800" b="1" dirty="0"/>
              <a:t>2</a:t>
            </a:r>
            <a:r>
              <a:rPr lang="zh-CN" altLang="en-US" sz="1800" b="1" dirty="0"/>
              <a:t>、时序信号产生电路</a:t>
            </a:r>
            <a:endParaRPr lang="en-US" altLang="zh-CN" sz="18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9.8</a:t>
            </a:r>
            <a:r>
              <a:rPr lang="zh-CN" altLang="en-US" sz="1600" b="1" dirty="0"/>
              <a:t>：时序信号产生电路，由</a:t>
            </a:r>
            <a:r>
              <a:rPr lang="zh-CN" altLang="en-US" sz="1600" b="1" dirty="0">
                <a:solidFill>
                  <a:srgbClr val="FF0000"/>
                </a:solidFill>
              </a:rPr>
              <a:t>环形脉冲发生器</a:t>
            </a:r>
            <a:r>
              <a:rPr lang="zh-CN" altLang="en-US" sz="1600" b="1" dirty="0"/>
              <a:t>（图</a:t>
            </a:r>
            <a:r>
              <a:rPr lang="en-US" altLang="zh-CN" sz="1600" b="1" dirty="0"/>
              <a:t>9.8</a:t>
            </a:r>
            <a:r>
              <a:rPr lang="zh-CN" altLang="en-US" sz="1600" b="1" dirty="0"/>
              <a:t>的下半部分）和</a:t>
            </a:r>
            <a:r>
              <a:rPr lang="zh-CN" altLang="en-US" sz="1600" b="1" dirty="0">
                <a:solidFill>
                  <a:srgbClr val="FF0000"/>
                </a:solidFill>
              </a:rPr>
              <a:t>译码电路</a:t>
            </a:r>
            <a:r>
              <a:rPr lang="zh-CN" altLang="en-US" sz="1600" b="1" dirty="0"/>
              <a:t>（图</a:t>
            </a:r>
            <a:r>
              <a:rPr lang="en-US" altLang="zh-CN" sz="1600" b="1" dirty="0"/>
              <a:t>9.8</a:t>
            </a:r>
            <a:r>
              <a:rPr lang="zh-CN" altLang="en-US" sz="1600" b="1" dirty="0"/>
              <a:t>的上半部分）组成。环形脉冲发生器采用</a:t>
            </a:r>
            <a:r>
              <a:rPr lang="en-US" altLang="zh-CN" sz="1600" b="1" dirty="0">
                <a:solidFill>
                  <a:srgbClr val="FF0000"/>
                </a:solidFill>
              </a:rPr>
              <a:t>4D</a:t>
            </a:r>
            <a:r>
              <a:rPr lang="zh-CN" altLang="en-US" sz="1600" b="1" dirty="0">
                <a:solidFill>
                  <a:srgbClr val="FF0000"/>
                </a:solidFill>
              </a:rPr>
              <a:t>触发器</a:t>
            </a:r>
            <a:r>
              <a:rPr lang="zh-CN" altLang="en-US" sz="1600" b="1" dirty="0"/>
              <a:t>（</a:t>
            </a:r>
            <a:r>
              <a:rPr lang="en-US" altLang="zh-CN" sz="1600" b="1" dirty="0">
                <a:solidFill>
                  <a:srgbClr val="FF0000"/>
                </a:solidFill>
              </a:rPr>
              <a:t>74LS175</a:t>
            </a:r>
            <a:r>
              <a:rPr lang="zh-CN" altLang="en-US" sz="1600" b="1" dirty="0"/>
              <a:t>，</a:t>
            </a:r>
            <a:r>
              <a:rPr lang="en-US" altLang="zh-CN" sz="1600" b="1" dirty="0"/>
              <a:t>4</a:t>
            </a:r>
            <a:r>
              <a:rPr lang="zh-CN" altLang="en-US" sz="1600" b="1" dirty="0"/>
              <a:t>个</a:t>
            </a:r>
            <a:r>
              <a:rPr lang="en-US" altLang="zh-CN" sz="1600" b="1" dirty="0"/>
              <a:t>D</a:t>
            </a:r>
            <a:r>
              <a:rPr lang="zh-CN" altLang="en-US" sz="1600" b="1" dirty="0"/>
              <a:t>触发器）以及</a:t>
            </a:r>
            <a:r>
              <a:rPr lang="en-US" altLang="zh-CN" sz="1600" b="1" dirty="0"/>
              <a:t>D</a:t>
            </a:r>
            <a:r>
              <a:rPr lang="zh-CN" altLang="en-US" sz="1600" b="1" dirty="0"/>
              <a:t>触发器、与非门、反相器等电路实现；译码电路由</a:t>
            </a:r>
            <a:r>
              <a:rPr lang="en-US" altLang="zh-CN" sz="1600" b="1" dirty="0"/>
              <a:t>2</a:t>
            </a:r>
            <a:r>
              <a:rPr lang="zh-CN" altLang="en-US" sz="1600" b="1" dirty="0"/>
              <a:t>个与门、</a:t>
            </a:r>
            <a:r>
              <a:rPr lang="en-US" altLang="zh-CN" sz="1600" b="1" dirty="0"/>
              <a:t>2</a:t>
            </a:r>
            <a:r>
              <a:rPr lang="zh-CN" altLang="en-US" sz="1600" b="1" dirty="0"/>
              <a:t>个非门实现。</a:t>
            </a:r>
            <a:endParaRPr lang="en-US" altLang="zh-CN" sz="1600" b="1" dirty="0"/>
          </a:p>
          <a:p>
            <a:pPr lvl="2" eaLnBrk="1" hangingPunct="1"/>
            <a:endParaRPr lang="en-US" altLang="zh-CN" sz="1600" b="1" dirty="0"/>
          </a:p>
          <a:p>
            <a:pPr lvl="2" eaLnBrk="1" hangingPunct="1"/>
            <a:r>
              <a:rPr lang="zh-CN" altLang="en-US" sz="1600" b="1" dirty="0">
                <a:solidFill>
                  <a:srgbClr val="FF0000"/>
                </a:solidFill>
              </a:rPr>
              <a:t>图</a:t>
            </a:r>
            <a:r>
              <a:rPr lang="en-US" altLang="zh-CN" sz="1600" b="1" dirty="0">
                <a:solidFill>
                  <a:srgbClr val="FF0000"/>
                </a:solidFill>
              </a:rPr>
              <a:t>9.9</a:t>
            </a:r>
            <a:r>
              <a:rPr lang="zh-CN" altLang="en-US" sz="1600" b="1" dirty="0"/>
              <a:t>：时序信号产生电路的波形。</a:t>
            </a:r>
            <a:endParaRPr lang="en-US" altLang="zh-CN" sz="1600" b="1" dirty="0"/>
          </a:p>
        </p:txBody>
      </p:sp>
      <p:pic>
        <p:nvPicPr>
          <p:cNvPr id="6" name="图片 5">
            <a:extLst>
              <a:ext uri="{FF2B5EF4-FFF2-40B4-BE49-F238E27FC236}">
                <a16:creationId xmlns:a16="http://schemas.microsoft.com/office/drawing/2014/main" id="{0D845726-4096-F504-F079-360D8C6AEC65}"/>
              </a:ext>
            </a:extLst>
          </p:cNvPr>
          <p:cNvPicPr>
            <a:picLocks noChangeAspect="1"/>
          </p:cNvPicPr>
          <p:nvPr/>
        </p:nvPicPr>
        <p:blipFill>
          <a:blip r:embed="rId2"/>
          <a:stretch>
            <a:fillRect/>
          </a:stretch>
        </p:blipFill>
        <p:spPr>
          <a:xfrm>
            <a:off x="4819610" y="2623029"/>
            <a:ext cx="4044762" cy="4005064"/>
          </a:xfrm>
          <a:prstGeom prst="rect">
            <a:avLst/>
          </a:prstGeom>
        </p:spPr>
      </p:pic>
      <p:grpSp>
        <p:nvGrpSpPr>
          <p:cNvPr id="8" name="组合 7">
            <a:extLst>
              <a:ext uri="{FF2B5EF4-FFF2-40B4-BE49-F238E27FC236}">
                <a16:creationId xmlns:a16="http://schemas.microsoft.com/office/drawing/2014/main" id="{80E446FF-174C-83C4-1204-5033C1E2A75A}"/>
              </a:ext>
            </a:extLst>
          </p:cNvPr>
          <p:cNvGrpSpPr/>
          <p:nvPr/>
        </p:nvGrpSpPr>
        <p:grpSpPr>
          <a:xfrm>
            <a:off x="539552" y="2465130"/>
            <a:ext cx="3678266" cy="4204230"/>
            <a:chOff x="539552" y="2407005"/>
            <a:chExt cx="3678266" cy="4204230"/>
          </a:xfrm>
        </p:grpSpPr>
        <p:pic>
          <p:nvPicPr>
            <p:cNvPr id="4" name="图片 3">
              <a:extLst>
                <a:ext uri="{FF2B5EF4-FFF2-40B4-BE49-F238E27FC236}">
                  <a16:creationId xmlns:a16="http://schemas.microsoft.com/office/drawing/2014/main" id="{9AAA5A12-9ECD-2F21-33DA-155EA5094945}"/>
                </a:ext>
              </a:extLst>
            </p:cNvPr>
            <p:cNvPicPr>
              <a:picLocks noChangeAspect="1"/>
            </p:cNvPicPr>
            <p:nvPr/>
          </p:nvPicPr>
          <p:blipFill>
            <a:blip r:embed="rId3"/>
            <a:stretch>
              <a:fillRect/>
            </a:stretch>
          </p:blipFill>
          <p:spPr>
            <a:xfrm>
              <a:off x="539552" y="2407005"/>
              <a:ext cx="3678266" cy="4204230"/>
            </a:xfrm>
            <a:prstGeom prst="rect">
              <a:avLst/>
            </a:prstGeom>
          </p:spPr>
        </p:pic>
        <p:sp>
          <p:nvSpPr>
            <p:cNvPr id="7" name="文本框 6">
              <a:extLst>
                <a:ext uri="{FF2B5EF4-FFF2-40B4-BE49-F238E27FC236}">
                  <a16:creationId xmlns:a16="http://schemas.microsoft.com/office/drawing/2014/main" id="{DD0DB3CE-2E1C-3C7F-70ED-AE006098D628}"/>
                </a:ext>
              </a:extLst>
            </p:cNvPr>
            <p:cNvSpPr txBox="1"/>
            <p:nvPr/>
          </p:nvSpPr>
          <p:spPr>
            <a:xfrm>
              <a:off x="2627784" y="4735654"/>
              <a:ext cx="352982" cy="276999"/>
            </a:xfrm>
            <a:prstGeom prst="rect">
              <a:avLst/>
            </a:prstGeom>
            <a:noFill/>
          </p:spPr>
          <p:txBody>
            <a:bodyPr wrap="none" rtlCol="0">
              <a:spAutoFit/>
            </a:bodyPr>
            <a:lstStyle/>
            <a:p>
              <a:r>
                <a:rPr lang="en-US" altLang="zh-CN" sz="1200" b="1" dirty="0"/>
                <a:t>Q</a:t>
              </a:r>
              <a:r>
                <a:rPr lang="en-US" altLang="zh-CN" sz="1200" b="1" baseline="-25000" dirty="0"/>
                <a:t>A</a:t>
              </a:r>
              <a:endParaRPr lang="zh-CN" altLang="en-US" sz="1200" b="1" baseline="-25000" dirty="0"/>
            </a:p>
          </p:txBody>
        </p:sp>
      </p:grpSp>
    </p:spTree>
    <p:extLst>
      <p:ext uri="{BB962C8B-B14F-4D97-AF65-F5344CB8AC3E}">
        <p14:creationId xmlns:p14="http://schemas.microsoft.com/office/powerpoint/2010/main" val="52595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2AFE4-01BF-065A-C6F4-312DB37FED83}"/>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986393B8-D492-D57B-ECFA-01695A51024C}"/>
              </a:ext>
            </a:extLst>
          </p:cNvPr>
          <p:cNvSpPr>
            <a:spLocks noGrp="1" noChangeArrowheads="1"/>
          </p:cNvSpPr>
          <p:nvPr>
            <p:ph idx="1"/>
          </p:nvPr>
        </p:nvSpPr>
        <p:spPr>
          <a:xfrm>
            <a:off x="457200" y="188640"/>
            <a:ext cx="8229600" cy="4392488"/>
          </a:xfrm>
        </p:spPr>
        <p:txBody>
          <a:bodyPr/>
          <a:lstStyle/>
          <a:p>
            <a:pPr lvl="1" eaLnBrk="1" hangingPunct="1"/>
            <a:r>
              <a:rPr lang="en-US" altLang="zh-CN" sz="1800" b="1" dirty="0"/>
              <a:t>3</a:t>
            </a:r>
            <a:r>
              <a:rPr lang="zh-CN" altLang="en-US" sz="1800" b="1" dirty="0"/>
              <a:t>、启停控制电路</a:t>
            </a:r>
            <a:endParaRPr lang="en-US" altLang="zh-CN" sz="18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9.10</a:t>
            </a:r>
            <a:r>
              <a:rPr lang="zh-CN" altLang="en-US" sz="1600" b="1" dirty="0"/>
              <a:t>：启停控制电路，由</a:t>
            </a:r>
            <a:r>
              <a:rPr lang="zh-CN" altLang="en-US" sz="1600" b="1" dirty="0">
                <a:solidFill>
                  <a:srgbClr val="FF0000"/>
                </a:solidFill>
              </a:rPr>
              <a:t>维持</a:t>
            </a:r>
            <a:r>
              <a:rPr lang="en-US" altLang="zh-CN" sz="1600" b="1" dirty="0">
                <a:solidFill>
                  <a:srgbClr val="FF0000"/>
                </a:solidFill>
              </a:rPr>
              <a:t>-</a:t>
            </a:r>
            <a:r>
              <a:rPr lang="zh-CN" altLang="en-US" sz="1600" b="1" dirty="0">
                <a:solidFill>
                  <a:srgbClr val="FF0000"/>
                </a:solidFill>
              </a:rPr>
              <a:t>阻塞型的</a:t>
            </a:r>
            <a:r>
              <a:rPr lang="en-US" altLang="zh-CN" sz="1600" b="1" dirty="0">
                <a:solidFill>
                  <a:srgbClr val="FF0000"/>
                </a:solidFill>
              </a:rPr>
              <a:t>D</a:t>
            </a:r>
            <a:r>
              <a:rPr lang="zh-CN" altLang="en-US" sz="1600" b="1" dirty="0">
                <a:solidFill>
                  <a:srgbClr val="FF0000"/>
                </a:solidFill>
              </a:rPr>
              <a:t>触发器</a:t>
            </a:r>
            <a:r>
              <a:rPr lang="zh-CN" altLang="en-US" sz="1600" b="1" dirty="0"/>
              <a:t>构成。</a:t>
            </a:r>
            <a:endParaRPr lang="en-US" altLang="zh-CN" sz="1600" b="1" dirty="0"/>
          </a:p>
          <a:p>
            <a:pPr lvl="2" eaLnBrk="1" hangingPunct="1"/>
            <a:endParaRPr lang="en-US" altLang="zh-CN" sz="1600" b="1" dirty="0"/>
          </a:p>
          <a:p>
            <a:pPr lvl="2" eaLnBrk="1" hangingPunct="1"/>
            <a:r>
              <a:rPr lang="zh-CN" altLang="en-US" sz="1600" b="1" dirty="0">
                <a:solidFill>
                  <a:srgbClr val="FF0000"/>
                </a:solidFill>
              </a:rPr>
              <a:t>图</a:t>
            </a:r>
            <a:r>
              <a:rPr lang="en-US" altLang="zh-CN" sz="1600" b="1" dirty="0">
                <a:solidFill>
                  <a:srgbClr val="FF0000"/>
                </a:solidFill>
              </a:rPr>
              <a:t>9.11</a:t>
            </a:r>
            <a:r>
              <a:rPr lang="zh-CN" altLang="en-US" sz="1600" b="1" dirty="0"/>
              <a:t>：时序信号发生器的完整电路（总清</a:t>
            </a:r>
            <a:r>
              <a:rPr lang="en-US" altLang="zh-CN" sz="1600" b="1" dirty="0"/>
              <a:t>/CLR</a:t>
            </a:r>
            <a:r>
              <a:rPr lang="zh-CN" altLang="en-US" sz="1600" b="1" dirty="0"/>
              <a:t>、启动、停止，</a:t>
            </a:r>
            <a:r>
              <a:rPr lang="en-US" altLang="zh-CN" sz="1600" b="1" dirty="0"/>
              <a:t>3</a:t>
            </a:r>
            <a:r>
              <a:rPr lang="zh-CN" altLang="en-US" sz="1600" b="1" dirty="0"/>
              <a:t>个控制信号都是低电平有效，平时都是高电平，低电平时起作用）。</a:t>
            </a:r>
            <a:endParaRPr lang="en-US" altLang="zh-CN" sz="1600" b="1" dirty="0"/>
          </a:p>
        </p:txBody>
      </p:sp>
      <p:pic>
        <p:nvPicPr>
          <p:cNvPr id="3" name="图片 2">
            <a:extLst>
              <a:ext uri="{FF2B5EF4-FFF2-40B4-BE49-F238E27FC236}">
                <a16:creationId xmlns:a16="http://schemas.microsoft.com/office/drawing/2014/main" id="{30CCEE71-96D6-46CD-A199-43D4024E99A4}"/>
              </a:ext>
            </a:extLst>
          </p:cNvPr>
          <p:cNvPicPr>
            <a:picLocks noChangeAspect="1"/>
          </p:cNvPicPr>
          <p:nvPr/>
        </p:nvPicPr>
        <p:blipFill>
          <a:blip r:embed="rId2"/>
          <a:stretch>
            <a:fillRect/>
          </a:stretch>
        </p:blipFill>
        <p:spPr>
          <a:xfrm>
            <a:off x="240791" y="2609113"/>
            <a:ext cx="2772202" cy="3429000"/>
          </a:xfrm>
          <a:prstGeom prst="rect">
            <a:avLst/>
          </a:prstGeom>
        </p:spPr>
      </p:pic>
      <p:pic>
        <p:nvPicPr>
          <p:cNvPr id="9" name="图片 8">
            <a:extLst>
              <a:ext uri="{FF2B5EF4-FFF2-40B4-BE49-F238E27FC236}">
                <a16:creationId xmlns:a16="http://schemas.microsoft.com/office/drawing/2014/main" id="{10968F92-CA28-2589-9198-CA46C5CF5E24}"/>
              </a:ext>
            </a:extLst>
          </p:cNvPr>
          <p:cNvPicPr>
            <a:picLocks noChangeAspect="1"/>
          </p:cNvPicPr>
          <p:nvPr/>
        </p:nvPicPr>
        <p:blipFill>
          <a:blip r:embed="rId3"/>
          <a:stretch>
            <a:fillRect/>
          </a:stretch>
        </p:blipFill>
        <p:spPr>
          <a:xfrm>
            <a:off x="3347864" y="2249073"/>
            <a:ext cx="5672319" cy="4492295"/>
          </a:xfrm>
          <a:prstGeom prst="rect">
            <a:avLst/>
          </a:prstGeom>
        </p:spPr>
      </p:pic>
    </p:spTree>
    <p:extLst>
      <p:ext uri="{BB962C8B-B14F-4D97-AF65-F5344CB8AC3E}">
        <p14:creationId xmlns:p14="http://schemas.microsoft.com/office/powerpoint/2010/main" val="11750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9.3    </a:t>
            </a:r>
            <a:r>
              <a:rPr lang="zh-CN" altLang="en-US" b="1" dirty="0">
                <a:solidFill>
                  <a:srgbClr val="002060"/>
                </a:solidFill>
                <a:latin typeface="+mn-lt"/>
                <a:ea typeface="黑体" pitchFamily="49" charset="-122"/>
              </a:rPr>
              <a:t>弹道计时器设计</a:t>
            </a:r>
            <a:endParaRPr lang="zh-CN" altLang="en-US" dirty="0">
              <a:solidFill>
                <a:srgbClr val="002060"/>
              </a:solidFill>
              <a:latin typeface="+mn-lt"/>
              <a:ea typeface="黑体" pitchFamily="49" charset="-122"/>
            </a:endParaRPr>
          </a:p>
        </p:txBody>
      </p:sp>
      <p:sp>
        <p:nvSpPr>
          <p:cNvPr id="6" name="内容占位符 2">
            <a:extLst>
              <a:ext uri="{FF2B5EF4-FFF2-40B4-BE49-F238E27FC236}">
                <a16:creationId xmlns:a16="http://schemas.microsoft.com/office/drawing/2014/main" id="{435664B6-96F8-955F-4A82-2432341ADAB3}"/>
              </a:ext>
            </a:extLst>
          </p:cNvPr>
          <p:cNvSpPr>
            <a:spLocks noGrp="1" noChangeArrowheads="1"/>
          </p:cNvSpPr>
          <p:nvPr>
            <p:ph idx="1"/>
          </p:nvPr>
        </p:nvSpPr>
        <p:spPr>
          <a:xfrm>
            <a:off x="457200" y="1628800"/>
            <a:ext cx="8229600" cy="3753544"/>
          </a:xfrm>
        </p:spPr>
        <p:txBody>
          <a:bodyPr/>
          <a:lstStyle/>
          <a:p>
            <a:pPr eaLnBrk="1" hangingPunct="1"/>
            <a:r>
              <a:rPr lang="en-US" altLang="zh-CN" b="1" dirty="0">
                <a:ea typeface="黑体" panose="02010609060101010101" pitchFamily="49" charset="-122"/>
              </a:rPr>
              <a:t>9.3.1  </a:t>
            </a:r>
            <a:r>
              <a:rPr lang="zh-CN" altLang="en-US" b="1" dirty="0">
                <a:ea typeface="黑体" panose="02010609060101010101" pitchFamily="49" charset="-122"/>
              </a:rPr>
              <a:t>设计要求</a:t>
            </a:r>
            <a:endParaRPr lang="en-US" altLang="zh-CN" b="1" dirty="0">
              <a:ea typeface="黑体" panose="02010609060101010101" pitchFamily="49" charset="-122"/>
            </a:endParaRPr>
          </a:p>
          <a:p>
            <a:pPr eaLnBrk="1" hangingPunct="1"/>
            <a:endParaRPr lang="en-US" altLang="zh-CN" sz="800" b="1" dirty="0"/>
          </a:p>
          <a:p>
            <a:pPr lvl="1" eaLnBrk="1" hangingPunct="1"/>
            <a:r>
              <a:rPr lang="zh-CN" altLang="en-US" sz="1600" b="1" dirty="0"/>
              <a:t>设计一个用来</a:t>
            </a:r>
            <a:r>
              <a:rPr lang="zh-CN" altLang="en-US" sz="1600" b="1" dirty="0">
                <a:solidFill>
                  <a:srgbClr val="FF0000"/>
                </a:solidFill>
              </a:rPr>
              <a:t>测量</a:t>
            </a:r>
            <a:r>
              <a:rPr lang="zh-CN" altLang="en-US" sz="1600" b="1" dirty="0"/>
              <a:t>手枪</a:t>
            </a:r>
            <a:r>
              <a:rPr lang="zh-CN" altLang="en-US" sz="1600" b="1" dirty="0">
                <a:solidFill>
                  <a:srgbClr val="FF0000"/>
                </a:solidFill>
              </a:rPr>
              <a:t>子弹</a:t>
            </a:r>
            <a:r>
              <a:rPr lang="zh-CN" altLang="en-US" sz="1600" b="1" dirty="0"/>
              <a:t>等发射物</a:t>
            </a:r>
            <a:r>
              <a:rPr lang="zh-CN" altLang="en-US" sz="1600" b="1" dirty="0">
                <a:solidFill>
                  <a:srgbClr val="FF0000"/>
                </a:solidFill>
              </a:rPr>
              <a:t>速度</a:t>
            </a:r>
            <a:r>
              <a:rPr lang="zh-CN" altLang="en-US" sz="1600" b="1" dirty="0"/>
              <a:t>的</a:t>
            </a:r>
            <a:r>
              <a:rPr lang="zh-CN" altLang="en-US" sz="1600" b="1" dirty="0">
                <a:solidFill>
                  <a:srgbClr val="FF0000"/>
                </a:solidFill>
              </a:rPr>
              <a:t>弹道计时器</a:t>
            </a:r>
            <a:r>
              <a:rPr lang="zh-CN" altLang="en-US" sz="1600" b="1" dirty="0"/>
              <a:t>，该弹道计时器用于测定子弹或其他发射物的速度，竞赛射手通常用这种设备来测定装备的性能。</a:t>
            </a:r>
            <a:endParaRPr lang="en-US" altLang="zh-CN" sz="1600" b="1" dirty="0"/>
          </a:p>
          <a:p>
            <a:pPr lvl="1" eaLnBrk="1" hangingPunct="1"/>
            <a:endParaRPr lang="en-US" altLang="zh-CN" sz="800" b="1" dirty="0"/>
          </a:p>
          <a:p>
            <a:pPr lvl="1" eaLnBrk="1" hangingPunct="1"/>
            <a:r>
              <a:rPr lang="zh-CN" altLang="en-US" sz="1600" b="1" dirty="0">
                <a:solidFill>
                  <a:srgbClr val="FF0000"/>
                </a:solidFill>
              </a:rPr>
              <a:t>图</a:t>
            </a:r>
            <a:r>
              <a:rPr lang="en-US" altLang="zh-CN" sz="1600" b="1" dirty="0">
                <a:solidFill>
                  <a:srgbClr val="FF0000"/>
                </a:solidFill>
              </a:rPr>
              <a:t>9.12</a:t>
            </a:r>
            <a:r>
              <a:rPr lang="zh-CN" altLang="en-US" sz="1600" b="1" dirty="0"/>
              <a:t>：子弹等发射物经过起始、终止传感器的示意图。假设起始传感器与终止传感器之间的距离为</a:t>
            </a:r>
            <a:r>
              <a:rPr lang="en-US" altLang="zh-CN" sz="1600" b="1" dirty="0"/>
              <a:t>s</a:t>
            </a:r>
            <a:r>
              <a:rPr lang="zh-CN" altLang="en-US" sz="1600" b="1" dirty="0"/>
              <a:t>，如果测量得到子弹经过起始传感器和终止传感器之间的时间（</a:t>
            </a:r>
            <a:r>
              <a:rPr lang="en-US" altLang="zh-CN" sz="1600" b="1" dirty="0"/>
              <a:t>t</a:t>
            </a:r>
            <a:r>
              <a:rPr lang="zh-CN" altLang="en-US" sz="1600" b="1" dirty="0"/>
              <a:t>），则子弹的速度</a:t>
            </a:r>
            <a:r>
              <a:rPr lang="en-US" altLang="zh-CN" sz="1600" b="1" dirty="0">
                <a:solidFill>
                  <a:srgbClr val="FF0000"/>
                </a:solidFill>
              </a:rPr>
              <a:t>v=s/t</a:t>
            </a:r>
            <a:r>
              <a:rPr lang="zh-CN" altLang="en-US" sz="1600" b="1" dirty="0"/>
              <a:t>。</a:t>
            </a:r>
            <a:endParaRPr lang="en-US" altLang="zh-CN" sz="1600" b="1" dirty="0"/>
          </a:p>
        </p:txBody>
      </p:sp>
      <p:sp>
        <p:nvSpPr>
          <p:cNvPr id="3" name="文本框 2">
            <a:extLst>
              <a:ext uri="{FF2B5EF4-FFF2-40B4-BE49-F238E27FC236}">
                <a16:creationId xmlns:a16="http://schemas.microsoft.com/office/drawing/2014/main" id="{55798849-8710-18A5-D18F-138C1701564A}"/>
              </a:ext>
            </a:extLst>
          </p:cNvPr>
          <p:cNvSpPr txBox="1"/>
          <p:nvPr/>
        </p:nvSpPr>
        <p:spPr>
          <a:xfrm>
            <a:off x="7524328" y="507207"/>
            <a:ext cx="1224136" cy="646331"/>
          </a:xfrm>
          <a:prstGeom prst="rect">
            <a:avLst/>
          </a:prstGeom>
          <a:solidFill>
            <a:srgbClr val="FFFF00"/>
          </a:solidFill>
        </p:spPr>
        <p:txBody>
          <a:bodyPr wrap="square">
            <a:spAutoFit/>
          </a:bodyPr>
          <a:lstStyle/>
          <a:p>
            <a:r>
              <a:rPr lang="en-US" altLang="zh-CN" sz="1200" b="1" dirty="0">
                <a:solidFill>
                  <a:srgbClr val="111111"/>
                </a:solidFill>
                <a:latin typeface="Avenir"/>
              </a:rPr>
              <a:t>9.3.1  </a:t>
            </a:r>
            <a:r>
              <a:rPr lang="zh-CN" altLang="en-US" sz="1200" b="1" dirty="0">
                <a:solidFill>
                  <a:srgbClr val="111111"/>
                </a:solidFill>
                <a:latin typeface="Avenir"/>
              </a:rPr>
              <a:t>设计要求</a:t>
            </a:r>
          </a:p>
          <a:p>
            <a:r>
              <a:rPr lang="en-US" altLang="zh-CN" sz="1200" b="1" dirty="0">
                <a:solidFill>
                  <a:srgbClr val="111111"/>
                </a:solidFill>
                <a:latin typeface="Avenir"/>
              </a:rPr>
              <a:t>9.3.2  </a:t>
            </a:r>
            <a:r>
              <a:rPr lang="zh-CN" altLang="en-US" sz="1200" b="1" dirty="0">
                <a:solidFill>
                  <a:srgbClr val="111111"/>
                </a:solidFill>
                <a:latin typeface="Avenir"/>
              </a:rPr>
              <a:t>功能描述</a:t>
            </a:r>
          </a:p>
          <a:p>
            <a:r>
              <a:rPr lang="en-US" altLang="zh-CN" sz="1200" b="1" dirty="0">
                <a:solidFill>
                  <a:srgbClr val="111111"/>
                </a:solidFill>
                <a:latin typeface="Avenir"/>
              </a:rPr>
              <a:t>9.3.3  </a:t>
            </a:r>
            <a:r>
              <a:rPr lang="zh-CN" altLang="en-US" sz="1200" b="1" dirty="0">
                <a:solidFill>
                  <a:srgbClr val="111111"/>
                </a:solidFill>
                <a:latin typeface="Avenir"/>
              </a:rPr>
              <a:t>电路设计</a:t>
            </a:r>
          </a:p>
        </p:txBody>
      </p:sp>
      <p:pic>
        <p:nvPicPr>
          <p:cNvPr id="5" name="图片 4">
            <a:extLst>
              <a:ext uri="{FF2B5EF4-FFF2-40B4-BE49-F238E27FC236}">
                <a16:creationId xmlns:a16="http://schemas.microsoft.com/office/drawing/2014/main" id="{A39AC272-929E-95D9-BFA7-055805E79513}"/>
              </a:ext>
            </a:extLst>
          </p:cNvPr>
          <p:cNvPicPr>
            <a:picLocks noChangeAspect="1"/>
          </p:cNvPicPr>
          <p:nvPr/>
        </p:nvPicPr>
        <p:blipFill>
          <a:blip r:embed="rId2"/>
          <a:stretch>
            <a:fillRect/>
          </a:stretch>
        </p:blipFill>
        <p:spPr>
          <a:xfrm>
            <a:off x="2411760" y="4077072"/>
            <a:ext cx="4142336" cy="2679010"/>
          </a:xfrm>
          <a:prstGeom prst="rect">
            <a:avLst/>
          </a:prstGeom>
        </p:spPr>
      </p:pic>
      <p:sp>
        <p:nvSpPr>
          <p:cNvPr id="4" name="文本框 3">
            <a:extLst>
              <a:ext uri="{FF2B5EF4-FFF2-40B4-BE49-F238E27FC236}">
                <a16:creationId xmlns:a16="http://schemas.microsoft.com/office/drawing/2014/main" id="{CAB9BFE4-D5E0-6C8B-E20E-2EA509991BEA}"/>
              </a:ext>
            </a:extLst>
          </p:cNvPr>
          <p:cNvSpPr txBox="1"/>
          <p:nvPr/>
        </p:nvSpPr>
        <p:spPr>
          <a:xfrm>
            <a:off x="3851920" y="5013176"/>
            <a:ext cx="514885" cy="246221"/>
          </a:xfrm>
          <a:prstGeom prst="rect">
            <a:avLst/>
          </a:prstGeom>
          <a:noFill/>
        </p:spPr>
        <p:txBody>
          <a:bodyPr wrap="none" rtlCol="0">
            <a:spAutoFit/>
          </a:bodyPr>
          <a:lstStyle/>
          <a:p>
            <a:r>
              <a:rPr lang="zh-CN" altLang="en-US" sz="1000" b="1" dirty="0"/>
              <a:t>时间 </a:t>
            </a:r>
            <a:r>
              <a:rPr lang="en-US" altLang="zh-CN" sz="1000" b="1" dirty="0"/>
              <a:t>t</a:t>
            </a:r>
            <a:endParaRPr lang="zh-CN" altLang="en-US" sz="1000" b="1" dirty="0"/>
          </a:p>
        </p:txBody>
      </p:sp>
    </p:spTree>
    <p:extLst>
      <p:ext uri="{BB962C8B-B14F-4D97-AF65-F5344CB8AC3E}">
        <p14:creationId xmlns:p14="http://schemas.microsoft.com/office/powerpoint/2010/main" val="3712523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680520"/>
          </a:xfrm>
        </p:spPr>
        <p:txBody>
          <a:bodyPr/>
          <a:lstStyle/>
          <a:p>
            <a:pPr eaLnBrk="1" hangingPunct="1"/>
            <a:r>
              <a:rPr lang="en-US" altLang="zh-CN" b="1" dirty="0">
                <a:ea typeface="黑体" panose="02010609060101010101" pitchFamily="49" charset="-122"/>
              </a:rPr>
              <a:t>9.3.2  </a:t>
            </a:r>
            <a:r>
              <a:rPr lang="zh-CN" altLang="en-US" b="1" dirty="0">
                <a:ea typeface="黑体" panose="02010609060101010101" pitchFamily="49" charset="-122"/>
              </a:rPr>
              <a:t>功能描述</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、功能分析</a:t>
            </a:r>
            <a:endParaRPr lang="en-US" altLang="zh-CN" sz="2000" b="1" dirty="0"/>
          </a:p>
          <a:p>
            <a:pPr lvl="1" eaLnBrk="1" hangingPunct="1"/>
            <a:endParaRPr lang="en-US" altLang="zh-CN" sz="800" b="1" dirty="0"/>
          </a:p>
          <a:p>
            <a:pPr lvl="2" eaLnBrk="1" hangingPunct="1"/>
            <a:r>
              <a:rPr lang="zh-CN" altLang="en-US" sz="1600" b="1" dirty="0"/>
              <a:t>弹道计时器由方波信号发生器、控制电路、计数锁存译码电路和七段显示器（数码管）等组成（</a:t>
            </a:r>
            <a:r>
              <a:rPr lang="zh-CN" altLang="en-US" sz="1600" b="1" dirty="0">
                <a:solidFill>
                  <a:srgbClr val="FF0000"/>
                </a:solidFill>
              </a:rPr>
              <a:t>图</a:t>
            </a:r>
            <a:r>
              <a:rPr lang="en-US" altLang="zh-CN" sz="1600" b="1" dirty="0">
                <a:solidFill>
                  <a:srgbClr val="FF0000"/>
                </a:solidFill>
              </a:rPr>
              <a:t>9.13</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控制电路收到起始传感器产生的信号</a:t>
            </a:r>
            <a:r>
              <a:rPr lang="en-US" altLang="zh-CN" sz="1600" b="1" dirty="0"/>
              <a:t>ST</a:t>
            </a:r>
            <a:r>
              <a:rPr lang="zh-CN" altLang="en-US" sz="1600" b="1" dirty="0"/>
              <a:t>后，在一定频率脉冲作用下启动计数器开始计数，收到终止传感器产生的信号</a:t>
            </a:r>
            <a:r>
              <a:rPr lang="en-US" altLang="zh-CN" sz="1600" b="1" dirty="0"/>
              <a:t>SP</a:t>
            </a:r>
            <a:r>
              <a:rPr lang="zh-CN" altLang="en-US" sz="1600" b="1" dirty="0"/>
              <a:t>后，令计数器停止计数。这样，计数器统计的脉冲数就是弹道计时器的时间</a:t>
            </a:r>
            <a:r>
              <a:rPr lang="en-US" altLang="zh-CN" sz="1600" b="1" dirty="0"/>
              <a:t>t</a:t>
            </a:r>
            <a:r>
              <a:rPr lang="zh-CN" altLang="en-US" sz="1600" b="1" dirty="0"/>
              <a:t>。</a:t>
            </a:r>
            <a:endParaRPr lang="en-US" altLang="zh-CN" sz="1600" b="1" dirty="0"/>
          </a:p>
          <a:p>
            <a:pPr lvl="2" eaLnBrk="1" hangingPunct="1"/>
            <a:endParaRPr lang="en-US" altLang="zh-CN" sz="1600" b="1" dirty="0"/>
          </a:p>
          <a:p>
            <a:pPr lvl="1" eaLnBrk="1" hangingPunct="1"/>
            <a:r>
              <a:rPr lang="en-US" altLang="zh-CN" sz="2000" b="1" dirty="0"/>
              <a:t>2</a:t>
            </a:r>
            <a:r>
              <a:rPr lang="zh-CN" altLang="en-US" sz="2000" b="1" dirty="0"/>
              <a:t>、功能描述</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9.13</a:t>
            </a:r>
            <a:r>
              <a:rPr lang="zh-CN" altLang="en-US" sz="1600" b="1" dirty="0"/>
              <a:t>：弹道计时器的结构框图。</a:t>
            </a:r>
            <a:endParaRPr lang="en-US" altLang="zh-CN" sz="1600" b="1" dirty="0"/>
          </a:p>
        </p:txBody>
      </p:sp>
      <p:pic>
        <p:nvPicPr>
          <p:cNvPr id="3" name="图片 2">
            <a:extLst>
              <a:ext uri="{FF2B5EF4-FFF2-40B4-BE49-F238E27FC236}">
                <a16:creationId xmlns:a16="http://schemas.microsoft.com/office/drawing/2014/main" id="{584D944D-A931-24FF-7A5E-34634CB2257A}"/>
              </a:ext>
            </a:extLst>
          </p:cNvPr>
          <p:cNvPicPr>
            <a:picLocks noChangeAspect="1"/>
          </p:cNvPicPr>
          <p:nvPr/>
        </p:nvPicPr>
        <p:blipFill>
          <a:blip r:embed="rId2"/>
          <a:stretch>
            <a:fillRect/>
          </a:stretch>
        </p:blipFill>
        <p:spPr>
          <a:xfrm>
            <a:off x="2326448" y="4437112"/>
            <a:ext cx="4491104" cy="1987712"/>
          </a:xfrm>
          <a:prstGeom prst="rect">
            <a:avLst/>
          </a:prstGeom>
        </p:spPr>
      </p:pic>
    </p:spTree>
    <p:extLst>
      <p:ext uri="{BB962C8B-B14F-4D97-AF65-F5344CB8AC3E}">
        <p14:creationId xmlns:p14="http://schemas.microsoft.com/office/powerpoint/2010/main" val="391470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392488"/>
          </a:xfrm>
        </p:spPr>
        <p:txBody>
          <a:bodyPr/>
          <a:lstStyle/>
          <a:p>
            <a:pPr eaLnBrk="1" hangingPunct="1"/>
            <a:r>
              <a:rPr lang="en-US" altLang="zh-CN" b="1" dirty="0">
                <a:ea typeface="黑体" panose="02010609060101010101" pitchFamily="49" charset="-122"/>
              </a:rPr>
              <a:t>9.3.3  </a:t>
            </a:r>
            <a:r>
              <a:rPr lang="zh-CN" altLang="en-US" b="1" dirty="0">
                <a:ea typeface="黑体" panose="02010609060101010101" pitchFamily="49" charset="-122"/>
              </a:rPr>
              <a:t>电路设计</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、方波信号发生器设计</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9.14</a:t>
            </a:r>
            <a:r>
              <a:rPr lang="zh-CN" altLang="en-US" sz="1600" b="1" dirty="0"/>
              <a:t>：方波信号发生器（由石英晶体振荡器等电路组成），</a:t>
            </a:r>
            <a:r>
              <a:rPr lang="en-US" altLang="zh-CN" sz="1600" b="1" dirty="0"/>
              <a:t>J-K</a:t>
            </a:r>
            <a:r>
              <a:rPr lang="zh-CN" altLang="en-US" sz="1600" b="1" dirty="0"/>
              <a:t>触发器实现二分频的作用。</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1" eaLnBrk="1" hangingPunct="1"/>
            <a:r>
              <a:rPr lang="en-US" altLang="zh-CN" sz="2000" b="1" dirty="0"/>
              <a:t>2</a:t>
            </a:r>
            <a:r>
              <a:rPr lang="zh-CN" altLang="en-US" sz="2000" b="1" dirty="0"/>
              <a:t>、控制电路设计</a:t>
            </a:r>
            <a:endParaRPr lang="en-US" altLang="zh-CN" sz="2000" b="1" dirty="0"/>
          </a:p>
          <a:p>
            <a:pPr lvl="1" eaLnBrk="1" hangingPunct="1"/>
            <a:endParaRPr lang="en-US" altLang="zh-CN" sz="800" b="1" dirty="0"/>
          </a:p>
          <a:p>
            <a:pPr lvl="2" eaLnBrk="1" hangingPunct="1"/>
            <a:r>
              <a:rPr lang="zh-CN" altLang="en-US" sz="1600" b="1" dirty="0"/>
              <a:t>控制电路接收方波信号发生器产生的脉冲信号以及来自传感器的起始信号</a:t>
            </a:r>
            <a:r>
              <a:rPr lang="en-US" altLang="zh-CN" sz="1600" b="1" dirty="0"/>
              <a:t>ST</a:t>
            </a:r>
            <a:r>
              <a:rPr lang="zh-CN" altLang="en-US" sz="1600" b="1" dirty="0"/>
              <a:t>和终止信号</a:t>
            </a:r>
            <a:r>
              <a:rPr lang="en-US" altLang="zh-CN" sz="1600" b="1" dirty="0"/>
              <a:t>SP</a:t>
            </a:r>
            <a:r>
              <a:rPr lang="zh-CN" altLang="en-US" sz="1600" b="1" dirty="0"/>
              <a:t>。控制电路应为计数锁存译码电路提供计数器复位信号</a:t>
            </a:r>
            <a:r>
              <a:rPr lang="en-US" altLang="zh-CN" sz="1600" b="1" dirty="0"/>
              <a:t>CRST</a:t>
            </a:r>
            <a:r>
              <a:rPr lang="zh-CN" altLang="en-US" sz="1600" b="1" dirty="0"/>
              <a:t>、计数使能信号</a:t>
            </a:r>
            <a:r>
              <a:rPr lang="en-US" altLang="zh-CN" sz="1600" b="1" dirty="0"/>
              <a:t>CEN</a:t>
            </a:r>
            <a:r>
              <a:rPr lang="zh-CN" altLang="en-US" sz="1600" b="1" dirty="0"/>
              <a:t>、计数器锁存信号</a:t>
            </a:r>
            <a:r>
              <a:rPr lang="en-US" altLang="zh-CN" sz="1600" b="1" dirty="0"/>
              <a:t>CLTCH</a:t>
            </a:r>
            <a:r>
              <a:rPr lang="zh-CN" altLang="en-US" sz="1600" b="1" dirty="0"/>
              <a:t>。</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800" b="1" dirty="0"/>
          </a:p>
        </p:txBody>
      </p:sp>
      <p:pic>
        <p:nvPicPr>
          <p:cNvPr id="3" name="图片 2">
            <a:extLst>
              <a:ext uri="{FF2B5EF4-FFF2-40B4-BE49-F238E27FC236}">
                <a16:creationId xmlns:a16="http://schemas.microsoft.com/office/drawing/2014/main" id="{AA418A90-4E8C-2BCB-BAD9-E80A2736DEA8}"/>
              </a:ext>
            </a:extLst>
          </p:cNvPr>
          <p:cNvPicPr>
            <a:picLocks noChangeAspect="1"/>
          </p:cNvPicPr>
          <p:nvPr/>
        </p:nvPicPr>
        <p:blipFill>
          <a:blip r:embed="rId2"/>
          <a:stretch>
            <a:fillRect/>
          </a:stretch>
        </p:blipFill>
        <p:spPr>
          <a:xfrm>
            <a:off x="2195736" y="2276872"/>
            <a:ext cx="5148064" cy="2190579"/>
          </a:xfrm>
          <a:prstGeom prst="rect">
            <a:avLst/>
          </a:prstGeom>
        </p:spPr>
      </p:pic>
    </p:spTree>
    <p:extLst>
      <p:ext uri="{BB962C8B-B14F-4D97-AF65-F5344CB8AC3E}">
        <p14:creationId xmlns:p14="http://schemas.microsoft.com/office/powerpoint/2010/main" val="16090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8B5F-87F1-F3D7-C538-3E3A634D7C90}"/>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93AAD40-DFDF-17B3-C657-A8D7BD9F0BC3}"/>
              </a:ext>
            </a:extLst>
          </p:cNvPr>
          <p:cNvSpPr>
            <a:spLocks noGrp="1" noChangeArrowheads="1"/>
          </p:cNvSpPr>
          <p:nvPr>
            <p:ph idx="1"/>
          </p:nvPr>
        </p:nvSpPr>
        <p:spPr>
          <a:xfrm>
            <a:off x="457200" y="332656"/>
            <a:ext cx="8229600" cy="4392488"/>
          </a:xfrm>
        </p:spPr>
        <p:txBody>
          <a:bodyPr/>
          <a:lstStyle/>
          <a:p>
            <a:pPr eaLnBrk="1" hangingPunct="1"/>
            <a:r>
              <a:rPr lang="zh-CN" altLang="en-US" sz="1600" b="1" dirty="0">
                <a:solidFill>
                  <a:srgbClr val="FF0000"/>
                </a:solidFill>
              </a:rPr>
              <a:t>图</a:t>
            </a:r>
            <a:r>
              <a:rPr lang="en-US" altLang="zh-CN" sz="1600" b="1" dirty="0">
                <a:solidFill>
                  <a:srgbClr val="FF0000"/>
                </a:solidFill>
              </a:rPr>
              <a:t>9.15</a:t>
            </a:r>
            <a:r>
              <a:rPr lang="zh-CN" altLang="en-US" sz="1600" b="1" dirty="0"/>
              <a:t>：控制电路的状态图。</a:t>
            </a:r>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endParaRPr lang="en-US" altLang="zh-CN" sz="1600" b="1" dirty="0"/>
          </a:p>
          <a:p>
            <a:pPr eaLnBrk="1" hangingPunct="1"/>
            <a:r>
              <a:rPr lang="zh-CN" altLang="en-US" sz="1600" b="1" dirty="0"/>
              <a:t>根据状态图以及</a:t>
            </a:r>
            <a:r>
              <a:rPr lang="en-US" altLang="zh-CN" sz="1600" b="1" dirty="0"/>
              <a:t>J-K</a:t>
            </a:r>
            <a:r>
              <a:rPr lang="zh-CN" altLang="en-US" sz="1600" b="1" dirty="0"/>
              <a:t>触发器的激励表，可以得到控制电路的激励函数和输出函数的简化真值表（</a:t>
            </a:r>
            <a:r>
              <a:rPr lang="zh-CN" altLang="en-US" sz="1600" b="1" dirty="0">
                <a:solidFill>
                  <a:srgbClr val="FF0000"/>
                </a:solidFill>
              </a:rPr>
              <a:t>表</a:t>
            </a:r>
            <a:r>
              <a:rPr lang="en-US" altLang="zh-CN" sz="1600" b="1" dirty="0">
                <a:solidFill>
                  <a:srgbClr val="FF0000"/>
                </a:solidFill>
              </a:rPr>
              <a:t>9.2</a:t>
            </a:r>
            <a:r>
              <a:rPr lang="zh-CN" altLang="en-US" sz="1600" b="1" dirty="0"/>
              <a:t>）。</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800" b="1" dirty="0"/>
          </a:p>
        </p:txBody>
      </p:sp>
      <p:pic>
        <p:nvPicPr>
          <p:cNvPr id="4" name="图片 3">
            <a:extLst>
              <a:ext uri="{FF2B5EF4-FFF2-40B4-BE49-F238E27FC236}">
                <a16:creationId xmlns:a16="http://schemas.microsoft.com/office/drawing/2014/main" id="{39CEBA4C-788F-94E1-14AC-077B650F82E9}"/>
              </a:ext>
            </a:extLst>
          </p:cNvPr>
          <p:cNvPicPr>
            <a:picLocks noChangeAspect="1"/>
          </p:cNvPicPr>
          <p:nvPr/>
        </p:nvPicPr>
        <p:blipFill>
          <a:blip r:embed="rId2"/>
          <a:stretch>
            <a:fillRect/>
          </a:stretch>
        </p:blipFill>
        <p:spPr>
          <a:xfrm>
            <a:off x="2232248" y="1073211"/>
            <a:ext cx="4499992" cy="2067757"/>
          </a:xfrm>
          <a:prstGeom prst="rect">
            <a:avLst/>
          </a:prstGeom>
        </p:spPr>
      </p:pic>
      <p:pic>
        <p:nvPicPr>
          <p:cNvPr id="6" name="图片 5">
            <a:extLst>
              <a:ext uri="{FF2B5EF4-FFF2-40B4-BE49-F238E27FC236}">
                <a16:creationId xmlns:a16="http://schemas.microsoft.com/office/drawing/2014/main" id="{2500832A-2507-8B08-6402-21277252148F}"/>
              </a:ext>
            </a:extLst>
          </p:cNvPr>
          <p:cNvPicPr>
            <a:picLocks noChangeAspect="1"/>
          </p:cNvPicPr>
          <p:nvPr/>
        </p:nvPicPr>
        <p:blipFill>
          <a:blip r:embed="rId3"/>
          <a:stretch>
            <a:fillRect/>
          </a:stretch>
        </p:blipFill>
        <p:spPr>
          <a:xfrm>
            <a:off x="2699792" y="3922105"/>
            <a:ext cx="3995936" cy="2758206"/>
          </a:xfrm>
          <a:prstGeom prst="rect">
            <a:avLst/>
          </a:prstGeom>
        </p:spPr>
      </p:pic>
      <p:sp>
        <p:nvSpPr>
          <p:cNvPr id="2" name="文本框 1">
            <a:extLst>
              <a:ext uri="{FF2B5EF4-FFF2-40B4-BE49-F238E27FC236}">
                <a16:creationId xmlns:a16="http://schemas.microsoft.com/office/drawing/2014/main" id="{E2632B8D-2C56-553B-6256-995B4163A3E6}"/>
              </a:ext>
            </a:extLst>
          </p:cNvPr>
          <p:cNvSpPr txBox="1"/>
          <p:nvPr/>
        </p:nvSpPr>
        <p:spPr>
          <a:xfrm>
            <a:off x="3851920" y="154558"/>
            <a:ext cx="1572866" cy="246221"/>
          </a:xfrm>
          <a:prstGeom prst="rect">
            <a:avLst/>
          </a:prstGeom>
          <a:solidFill>
            <a:srgbClr val="FFFF00"/>
          </a:solidFill>
        </p:spPr>
        <p:txBody>
          <a:bodyPr wrap="none" rtlCol="0">
            <a:spAutoFit/>
          </a:bodyPr>
          <a:lstStyle/>
          <a:p>
            <a:r>
              <a:rPr lang="zh-CN" altLang="en-US" sz="1000" b="1" dirty="0"/>
              <a:t>输入：</a:t>
            </a:r>
            <a:r>
              <a:rPr lang="en-US" altLang="zh-CN" sz="1000" b="1" dirty="0"/>
              <a:t>ST</a:t>
            </a:r>
            <a:r>
              <a:rPr lang="zh-CN" altLang="en-US" sz="1000" b="1" dirty="0"/>
              <a:t>、</a:t>
            </a:r>
            <a:r>
              <a:rPr lang="en-US" altLang="zh-CN" sz="1000" b="1" dirty="0"/>
              <a:t>/ST</a:t>
            </a:r>
            <a:r>
              <a:rPr lang="zh-CN" altLang="en-US" sz="1000" b="1" dirty="0"/>
              <a:t>、</a:t>
            </a:r>
            <a:r>
              <a:rPr lang="en-US" altLang="zh-CN" sz="1000" b="1" dirty="0"/>
              <a:t>SP</a:t>
            </a:r>
            <a:r>
              <a:rPr lang="zh-CN" altLang="en-US" sz="1000" b="1" dirty="0"/>
              <a:t>、</a:t>
            </a:r>
            <a:r>
              <a:rPr lang="en-US" altLang="zh-CN" sz="1000" b="1" dirty="0"/>
              <a:t>/SP</a:t>
            </a:r>
            <a:endParaRPr lang="zh-CN" altLang="en-US" sz="1000" b="1" dirty="0"/>
          </a:p>
        </p:txBody>
      </p:sp>
      <p:sp>
        <p:nvSpPr>
          <p:cNvPr id="3" name="文本框 2">
            <a:extLst>
              <a:ext uri="{FF2B5EF4-FFF2-40B4-BE49-F238E27FC236}">
                <a16:creationId xmlns:a16="http://schemas.microsoft.com/office/drawing/2014/main" id="{A804B092-C512-4CD3-06C7-20D61032307D}"/>
              </a:ext>
            </a:extLst>
          </p:cNvPr>
          <p:cNvSpPr txBox="1"/>
          <p:nvPr/>
        </p:nvSpPr>
        <p:spPr>
          <a:xfrm>
            <a:off x="5882488" y="154557"/>
            <a:ext cx="1699504" cy="246221"/>
          </a:xfrm>
          <a:prstGeom prst="rect">
            <a:avLst/>
          </a:prstGeom>
          <a:solidFill>
            <a:srgbClr val="FFFF00"/>
          </a:solidFill>
        </p:spPr>
        <p:txBody>
          <a:bodyPr wrap="none" rtlCol="0">
            <a:spAutoFit/>
          </a:bodyPr>
          <a:lstStyle/>
          <a:p>
            <a:r>
              <a:rPr lang="zh-CN" altLang="en-US" sz="1000" b="1" dirty="0"/>
              <a:t>输出：</a:t>
            </a:r>
            <a:r>
              <a:rPr lang="en-US" altLang="zh-CN" sz="1000" b="1" dirty="0"/>
              <a:t>CRST</a:t>
            </a:r>
            <a:r>
              <a:rPr lang="zh-CN" altLang="en-US" sz="1000" b="1" dirty="0"/>
              <a:t>、</a:t>
            </a:r>
            <a:r>
              <a:rPr lang="en-US" altLang="zh-CN" sz="1000" b="1" dirty="0"/>
              <a:t>CEN</a:t>
            </a:r>
            <a:r>
              <a:rPr lang="zh-CN" altLang="en-US" sz="1000" b="1" dirty="0"/>
              <a:t>、</a:t>
            </a:r>
            <a:r>
              <a:rPr lang="en-US" altLang="zh-CN" sz="1000" b="1" dirty="0"/>
              <a:t>CLTCH</a:t>
            </a:r>
            <a:endParaRPr lang="zh-CN" altLang="en-US" sz="1000" b="1" dirty="0"/>
          </a:p>
        </p:txBody>
      </p:sp>
      <p:sp>
        <p:nvSpPr>
          <p:cNvPr id="5" name="文本框 4">
            <a:extLst>
              <a:ext uri="{FF2B5EF4-FFF2-40B4-BE49-F238E27FC236}">
                <a16:creationId xmlns:a16="http://schemas.microsoft.com/office/drawing/2014/main" id="{2B257889-E6B9-AF5B-F7D7-976F7E97C88F}"/>
              </a:ext>
            </a:extLst>
          </p:cNvPr>
          <p:cNvSpPr txBox="1"/>
          <p:nvPr/>
        </p:nvSpPr>
        <p:spPr>
          <a:xfrm>
            <a:off x="2339752" y="768718"/>
            <a:ext cx="1751112" cy="215444"/>
          </a:xfrm>
          <a:prstGeom prst="rect">
            <a:avLst/>
          </a:prstGeom>
          <a:solidFill>
            <a:srgbClr val="FFFF00"/>
          </a:solidFill>
        </p:spPr>
        <p:txBody>
          <a:bodyPr wrap="square" rtlCol="0">
            <a:spAutoFit/>
          </a:bodyPr>
          <a:lstStyle/>
          <a:p>
            <a:r>
              <a:rPr lang="zh-CN" altLang="en-US" sz="800" b="1" dirty="0"/>
              <a:t>如果收到</a:t>
            </a:r>
            <a:r>
              <a:rPr lang="en-US" altLang="zh-CN" sz="800" b="1" dirty="0"/>
              <a:t>ST</a:t>
            </a:r>
            <a:r>
              <a:rPr lang="zh-CN" altLang="en-US" sz="800" b="1" dirty="0"/>
              <a:t>信号，则发出</a:t>
            </a:r>
            <a:r>
              <a:rPr lang="en-US" altLang="zh-CN" sz="800" b="1" dirty="0"/>
              <a:t>CRST</a:t>
            </a:r>
            <a:r>
              <a:rPr lang="zh-CN" altLang="en-US" sz="800" b="1" dirty="0"/>
              <a:t>信号</a:t>
            </a:r>
          </a:p>
        </p:txBody>
      </p:sp>
      <p:cxnSp>
        <p:nvCxnSpPr>
          <p:cNvPr id="8" name="直接箭头连接符 7">
            <a:extLst>
              <a:ext uri="{FF2B5EF4-FFF2-40B4-BE49-F238E27FC236}">
                <a16:creationId xmlns:a16="http://schemas.microsoft.com/office/drawing/2014/main" id="{3A40BFAF-AA4A-AE0E-11B5-7B761578BE7B}"/>
              </a:ext>
            </a:extLst>
          </p:cNvPr>
          <p:cNvCxnSpPr/>
          <p:nvPr/>
        </p:nvCxnSpPr>
        <p:spPr>
          <a:xfrm flipH="1">
            <a:off x="3203848" y="980728"/>
            <a:ext cx="72008" cy="360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6C72DA9-B3A1-F145-C7B3-2566EE61AE38}"/>
              </a:ext>
            </a:extLst>
          </p:cNvPr>
          <p:cNvSpPr txBox="1"/>
          <p:nvPr/>
        </p:nvSpPr>
        <p:spPr>
          <a:xfrm>
            <a:off x="4181636" y="2132856"/>
            <a:ext cx="601216" cy="584775"/>
          </a:xfrm>
          <a:prstGeom prst="rect">
            <a:avLst/>
          </a:prstGeom>
          <a:solidFill>
            <a:srgbClr val="FFFF00"/>
          </a:solidFill>
        </p:spPr>
        <p:txBody>
          <a:bodyPr wrap="square" rtlCol="0">
            <a:spAutoFit/>
          </a:bodyPr>
          <a:lstStyle/>
          <a:p>
            <a:r>
              <a:rPr lang="zh-CN" altLang="en-US" sz="800" b="1" dirty="0"/>
              <a:t>如果</a:t>
            </a:r>
            <a:r>
              <a:rPr lang="en-US" altLang="zh-CN" sz="800" b="1" dirty="0"/>
              <a:t>ST</a:t>
            </a:r>
            <a:r>
              <a:rPr lang="zh-CN" altLang="en-US" sz="800" b="1" dirty="0"/>
              <a:t>信号消失，则发出</a:t>
            </a:r>
            <a:r>
              <a:rPr lang="en-US" altLang="zh-CN" sz="800" b="1" dirty="0"/>
              <a:t>CEN</a:t>
            </a:r>
            <a:r>
              <a:rPr lang="zh-CN" altLang="en-US" sz="800" b="1" dirty="0"/>
              <a:t>信号</a:t>
            </a:r>
          </a:p>
        </p:txBody>
      </p:sp>
      <p:cxnSp>
        <p:nvCxnSpPr>
          <p:cNvPr id="10" name="直接箭头连接符 9">
            <a:extLst>
              <a:ext uri="{FF2B5EF4-FFF2-40B4-BE49-F238E27FC236}">
                <a16:creationId xmlns:a16="http://schemas.microsoft.com/office/drawing/2014/main" id="{FDBCD81F-F2B0-3430-F82F-9DE7F68367D4}"/>
              </a:ext>
            </a:extLst>
          </p:cNvPr>
          <p:cNvCxnSpPr>
            <a:cxnSpLocks/>
          </p:cNvCxnSpPr>
          <p:nvPr/>
        </p:nvCxnSpPr>
        <p:spPr>
          <a:xfrm flipH="1" flipV="1">
            <a:off x="3995936" y="1966938"/>
            <a:ext cx="221196" cy="165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C0FEB1B-EEFD-2D74-C68C-FA1C9DC9B129}"/>
              </a:ext>
            </a:extLst>
          </p:cNvPr>
          <p:cNvSpPr txBox="1"/>
          <p:nvPr/>
        </p:nvSpPr>
        <p:spPr>
          <a:xfrm>
            <a:off x="1328147" y="2869459"/>
            <a:ext cx="1944216" cy="215444"/>
          </a:xfrm>
          <a:prstGeom prst="rect">
            <a:avLst/>
          </a:prstGeom>
          <a:solidFill>
            <a:srgbClr val="FFFF00"/>
          </a:solidFill>
        </p:spPr>
        <p:txBody>
          <a:bodyPr wrap="square" rtlCol="0">
            <a:spAutoFit/>
          </a:bodyPr>
          <a:lstStyle/>
          <a:p>
            <a:r>
              <a:rPr lang="zh-CN" altLang="en-US" sz="800" b="1" dirty="0"/>
              <a:t>如果收到</a:t>
            </a:r>
            <a:r>
              <a:rPr lang="en-US" altLang="zh-CN" sz="800" b="1" dirty="0"/>
              <a:t>SP</a:t>
            </a:r>
            <a:r>
              <a:rPr lang="zh-CN" altLang="en-US" sz="800" b="1" dirty="0"/>
              <a:t>信号，则仍然发出</a:t>
            </a:r>
            <a:r>
              <a:rPr lang="en-US" altLang="zh-CN" sz="800" b="1" dirty="0"/>
              <a:t>CEN</a:t>
            </a:r>
            <a:r>
              <a:rPr lang="zh-CN" altLang="en-US" sz="800" b="1" dirty="0"/>
              <a:t>信号</a:t>
            </a:r>
          </a:p>
        </p:txBody>
      </p:sp>
      <p:cxnSp>
        <p:nvCxnSpPr>
          <p:cNvPr id="14" name="直接箭头连接符 13">
            <a:extLst>
              <a:ext uri="{FF2B5EF4-FFF2-40B4-BE49-F238E27FC236}">
                <a16:creationId xmlns:a16="http://schemas.microsoft.com/office/drawing/2014/main" id="{6FAD5277-4CAB-69F1-83FA-1C1BBFC20BF7}"/>
              </a:ext>
            </a:extLst>
          </p:cNvPr>
          <p:cNvCxnSpPr>
            <a:cxnSpLocks/>
          </p:cNvCxnSpPr>
          <p:nvPr/>
        </p:nvCxnSpPr>
        <p:spPr>
          <a:xfrm flipV="1">
            <a:off x="3028669" y="2424790"/>
            <a:ext cx="243694" cy="4281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28EDFF9-901B-E00F-16D1-B3E4220BF559}"/>
              </a:ext>
            </a:extLst>
          </p:cNvPr>
          <p:cNvSpPr txBox="1"/>
          <p:nvPr/>
        </p:nvSpPr>
        <p:spPr>
          <a:xfrm>
            <a:off x="1302509" y="1370225"/>
            <a:ext cx="792088" cy="461665"/>
          </a:xfrm>
          <a:prstGeom prst="rect">
            <a:avLst/>
          </a:prstGeom>
          <a:solidFill>
            <a:srgbClr val="FFFF00"/>
          </a:solidFill>
        </p:spPr>
        <p:txBody>
          <a:bodyPr wrap="square" rtlCol="0">
            <a:spAutoFit/>
          </a:bodyPr>
          <a:lstStyle/>
          <a:p>
            <a:r>
              <a:rPr lang="zh-CN" altLang="en-US" sz="800" b="1" dirty="0"/>
              <a:t>如果</a:t>
            </a:r>
            <a:r>
              <a:rPr lang="en-US" altLang="zh-CN" sz="800" b="1" dirty="0"/>
              <a:t>SP</a:t>
            </a:r>
            <a:r>
              <a:rPr lang="zh-CN" altLang="en-US" sz="800" b="1" dirty="0"/>
              <a:t>信号消失，则发出</a:t>
            </a:r>
            <a:r>
              <a:rPr lang="en-US" altLang="zh-CN" sz="800" b="1" dirty="0"/>
              <a:t>CLTCH</a:t>
            </a:r>
            <a:r>
              <a:rPr lang="zh-CN" altLang="en-US" sz="800" b="1" dirty="0"/>
              <a:t>信号</a:t>
            </a:r>
          </a:p>
        </p:txBody>
      </p:sp>
      <p:cxnSp>
        <p:nvCxnSpPr>
          <p:cNvPr id="20" name="直接箭头连接符 19">
            <a:extLst>
              <a:ext uri="{FF2B5EF4-FFF2-40B4-BE49-F238E27FC236}">
                <a16:creationId xmlns:a16="http://schemas.microsoft.com/office/drawing/2014/main" id="{10AE77D6-AA09-38AE-B586-6E8AA88F438D}"/>
              </a:ext>
            </a:extLst>
          </p:cNvPr>
          <p:cNvCxnSpPr/>
          <p:nvPr/>
        </p:nvCxnSpPr>
        <p:spPr>
          <a:xfrm>
            <a:off x="2123728" y="1628800"/>
            <a:ext cx="432048"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54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36095-53C7-B8B9-0A99-503B77D9F293}"/>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FFFAB839-5527-7AD8-D899-C32108B6BE0C}"/>
              </a:ext>
            </a:extLst>
          </p:cNvPr>
          <p:cNvSpPr>
            <a:spLocks noGrp="1" noChangeArrowheads="1"/>
          </p:cNvSpPr>
          <p:nvPr>
            <p:ph idx="1"/>
          </p:nvPr>
        </p:nvSpPr>
        <p:spPr>
          <a:xfrm>
            <a:off x="457200" y="332656"/>
            <a:ext cx="8229600" cy="4392488"/>
          </a:xfrm>
        </p:spPr>
        <p:txBody>
          <a:bodyPr/>
          <a:lstStyle/>
          <a:p>
            <a:pPr eaLnBrk="1" hangingPunct="1"/>
            <a:r>
              <a:rPr lang="zh-CN" altLang="en-US" sz="1600" b="1" dirty="0"/>
              <a:t>由真值表（</a:t>
            </a:r>
            <a:r>
              <a:rPr lang="zh-CN" altLang="en-US" sz="1600" b="1" dirty="0">
                <a:solidFill>
                  <a:srgbClr val="FF0000"/>
                </a:solidFill>
              </a:rPr>
              <a:t>表</a:t>
            </a:r>
            <a:r>
              <a:rPr lang="en-US" altLang="zh-CN" sz="1600" b="1" dirty="0">
                <a:solidFill>
                  <a:srgbClr val="FF0000"/>
                </a:solidFill>
              </a:rPr>
              <a:t>9.2</a:t>
            </a:r>
            <a:r>
              <a:rPr lang="zh-CN" altLang="en-US" sz="1600" b="1" dirty="0"/>
              <a:t>）可以得到激励函数和输出函数逻辑公式：</a:t>
            </a:r>
            <a:endParaRPr lang="en-US" altLang="zh-CN" sz="1600" b="1" dirty="0"/>
          </a:p>
          <a:p>
            <a:pPr lvl="1" eaLnBrk="1" hangingPunct="1"/>
            <a:r>
              <a:rPr lang="en-US" altLang="zh-CN" sz="1600" b="1" dirty="0"/>
              <a:t>J</a:t>
            </a:r>
            <a:r>
              <a:rPr lang="en-US" altLang="zh-CN" sz="1600" b="1" baseline="-25000" dirty="0"/>
              <a:t>2</a:t>
            </a:r>
            <a:r>
              <a:rPr lang="en-US" altLang="zh-CN" sz="1600" b="1" dirty="0"/>
              <a:t>=/ST</a:t>
            </a:r>
            <a:r>
              <a:rPr lang="en-US" altLang="zh-CN" sz="1600" b="1" dirty="0">
                <a:latin typeface="等线" panose="02010600030101010101" pitchFamily="2" charset="-122"/>
                <a:ea typeface="等线" panose="02010600030101010101" pitchFamily="2" charset="-122"/>
              </a:rPr>
              <a:t>·</a:t>
            </a:r>
            <a:r>
              <a:rPr lang="en-US" altLang="zh-CN" sz="1600" b="1" dirty="0"/>
              <a:t>Q</a:t>
            </a:r>
            <a:r>
              <a:rPr lang="en-US" altLang="zh-CN" sz="1600" b="1" baseline="-25000" dirty="0"/>
              <a:t>1                </a:t>
            </a:r>
            <a:r>
              <a:rPr lang="en-US" altLang="zh-CN" sz="1600" b="1" dirty="0"/>
              <a:t>K</a:t>
            </a:r>
            <a:r>
              <a:rPr lang="en-US" altLang="zh-CN" sz="1600" b="1" baseline="-25000" dirty="0"/>
              <a:t>2</a:t>
            </a:r>
            <a:r>
              <a:rPr lang="en-US" altLang="zh-CN" sz="1600" b="1" dirty="0"/>
              <a:t>=/SP</a:t>
            </a:r>
            <a:r>
              <a:rPr lang="en-US" altLang="zh-CN" sz="1600" b="1" dirty="0">
                <a:latin typeface="等线" panose="02010600030101010101" pitchFamily="2" charset="-122"/>
                <a:ea typeface="等线" panose="02010600030101010101" pitchFamily="2" charset="-122"/>
              </a:rPr>
              <a:t>·/</a:t>
            </a:r>
            <a:r>
              <a:rPr lang="en-US" altLang="zh-CN" sz="1600" b="1" dirty="0"/>
              <a:t>Q</a:t>
            </a:r>
            <a:r>
              <a:rPr lang="en-US" altLang="zh-CN" sz="1600" b="1" baseline="-25000" dirty="0"/>
              <a:t>1</a:t>
            </a:r>
          </a:p>
          <a:p>
            <a:pPr lvl="1" eaLnBrk="1" hangingPunct="1"/>
            <a:r>
              <a:rPr lang="en-US" altLang="zh-CN" sz="1600" b="1" dirty="0"/>
              <a:t>J</a:t>
            </a:r>
            <a:r>
              <a:rPr lang="en-US" altLang="zh-CN" sz="1600" b="1" baseline="-25000" dirty="0"/>
              <a:t>1</a:t>
            </a:r>
            <a:r>
              <a:rPr lang="en-US" altLang="zh-CN" sz="1600" b="1" dirty="0"/>
              <a:t>=ST                  K</a:t>
            </a:r>
            <a:r>
              <a:rPr lang="en-US" altLang="zh-CN" sz="1600" b="1" baseline="-25000" dirty="0"/>
              <a:t>1</a:t>
            </a:r>
            <a:r>
              <a:rPr lang="en-US" altLang="zh-CN" sz="1600" b="1" dirty="0"/>
              <a:t>=SP</a:t>
            </a:r>
            <a:endParaRPr lang="en-US" altLang="zh-CN" sz="1600" b="1" baseline="-25000" dirty="0"/>
          </a:p>
          <a:p>
            <a:pPr lvl="1" eaLnBrk="1" hangingPunct="1"/>
            <a:r>
              <a:rPr lang="en-US" altLang="zh-CN" sz="1600" b="1" dirty="0"/>
              <a:t>CRST=ST            CEN=Q</a:t>
            </a:r>
            <a:r>
              <a:rPr lang="en-US" altLang="zh-CN" sz="1600" b="1" baseline="-25000" dirty="0"/>
              <a:t>1</a:t>
            </a:r>
            <a:r>
              <a:rPr lang="en-US" altLang="zh-CN" sz="1600" b="1" dirty="0">
                <a:latin typeface="等线" panose="02010600030101010101" pitchFamily="2" charset="-122"/>
                <a:ea typeface="等线" panose="02010600030101010101" pitchFamily="2" charset="-122"/>
              </a:rPr>
              <a:t>·/ST+</a:t>
            </a:r>
            <a:r>
              <a:rPr lang="en-US" altLang="zh-CN" sz="1600" b="1" dirty="0"/>
              <a:t>Q</a:t>
            </a:r>
            <a:r>
              <a:rPr lang="en-US" altLang="zh-CN" sz="1600" b="1" baseline="-25000" dirty="0"/>
              <a:t>2</a:t>
            </a:r>
            <a:r>
              <a:rPr lang="en-US" altLang="zh-CN" sz="1600" b="1" dirty="0">
                <a:latin typeface="等线" panose="02010600030101010101" pitchFamily="2" charset="-122"/>
                <a:ea typeface="等线" panose="02010600030101010101" pitchFamily="2" charset="-122"/>
              </a:rPr>
              <a:t>·</a:t>
            </a:r>
            <a:r>
              <a:rPr lang="en-US" altLang="zh-CN" sz="1600" b="1" dirty="0"/>
              <a:t>SP             CLTCH=Q</a:t>
            </a:r>
            <a:r>
              <a:rPr lang="en-US" altLang="zh-CN" sz="1600" b="1" baseline="-25000" dirty="0"/>
              <a:t>2</a:t>
            </a:r>
            <a:r>
              <a:rPr lang="en-US" altLang="zh-CN" sz="1600" b="1" dirty="0">
                <a:latin typeface="等线" panose="02010600030101010101" pitchFamily="2" charset="-122"/>
                <a:ea typeface="等线" panose="02010600030101010101" pitchFamily="2" charset="-122"/>
              </a:rPr>
              <a:t>·/</a:t>
            </a:r>
            <a:r>
              <a:rPr lang="en-US" altLang="zh-CN" sz="1600" b="1" dirty="0"/>
              <a:t>Q</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SP</a:t>
            </a:r>
          </a:p>
          <a:p>
            <a:pPr lvl="1" eaLnBrk="1" hangingPunct="1"/>
            <a:endParaRPr lang="en-US" altLang="zh-CN" sz="1600" b="1" dirty="0"/>
          </a:p>
          <a:p>
            <a:pPr eaLnBrk="1" hangingPunct="1"/>
            <a:endParaRPr lang="en-US" altLang="zh-CN" sz="1600" b="1" dirty="0"/>
          </a:p>
          <a:p>
            <a:pPr eaLnBrk="1" hangingPunct="1"/>
            <a:r>
              <a:rPr lang="zh-CN" altLang="en-US" sz="1600" b="1" dirty="0"/>
              <a:t>由激励函数和输出函数可以画出控制电路的逻辑电路（</a:t>
            </a:r>
            <a:r>
              <a:rPr lang="zh-CN" altLang="en-US" sz="1600" b="1" dirty="0">
                <a:solidFill>
                  <a:srgbClr val="FF0000"/>
                </a:solidFill>
              </a:rPr>
              <a:t>图</a:t>
            </a:r>
            <a:r>
              <a:rPr lang="en-US" altLang="zh-CN" sz="1600" b="1" dirty="0">
                <a:solidFill>
                  <a:srgbClr val="FF0000"/>
                </a:solidFill>
              </a:rPr>
              <a:t>9.16</a:t>
            </a:r>
            <a:r>
              <a:rPr lang="zh-CN" altLang="en-US" sz="1600" b="1" dirty="0"/>
              <a:t>）：</a:t>
            </a:r>
            <a:endParaRPr lang="en-US" altLang="zh-CN" sz="2000" b="1" dirty="0"/>
          </a:p>
          <a:p>
            <a:pPr eaLnBrk="1" hangingPunct="1"/>
            <a:endParaRPr lang="en-US" altLang="zh-CN" sz="800" b="1" dirty="0"/>
          </a:p>
        </p:txBody>
      </p:sp>
      <p:pic>
        <p:nvPicPr>
          <p:cNvPr id="3" name="图片 2">
            <a:extLst>
              <a:ext uri="{FF2B5EF4-FFF2-40B4-BE49-F238E27FC236}">
                <a16:creationId xmlns:a16="http://schemas.microsoft.com/office/drawing/2014/main" id="{74A97117-0A64-4C80-440E-A215F320BABE}"/>
              </a:ext>
            </a:extLst>
          </p:cNvPr>
          <p:cNvPicPr>
            <a:picLocks noChangeAspect="1"/>
          </p:cNvPicPr>
          <p:nvPr/>
        </p:nvPicPr>
        <p:blipFill>
          <a:blip r:embed="rId2"/>
          <a:stretch>
            <a:fillRect/>
          </a:stretch>
        </p:blipFill>
        <p:spPr>
          <a:xfrm>
            <a:off x="1691680" y="3068960"/>
            <a:ext cx="5508104" cy="3102666"/>
          </a:xfrm>
          <a:prstGeom prst="rect">
            <a:avLst/>
          </a:prstGeom>
        </p:spPr>
      </p:pic>
      <p:sp>
        <p:nvSpPr>
          <p:cNvPr id="2" name="文本框 1">
            <a:extLst>
              <a:ext uri="{FF2B5EF4-FFF2-40B4-BE49-F238E27FC236}">
                <a16:creationId xmlns:a16="http://schemas.microsoft.com/office/drawing/2014/main" id="{DBE92F5A-BDC8-5325-09E3-4FAEC4284A93}"/>
              </a:ext>
            </a:extLst>
          </p:cNvPr>
          <p:cNvSpPr txBox="1"/>
          <p:nvPr/>
        </p:nvSpPr>
        <p:spPr>
          <a:xfrm>
            <a:off x="4134697" y="2894747"/>
            <a:ext cx="494046" cy="246221"/>
          </a:xfrm>
          <a:prstGeom prst="rect">
            <a:avLst/>
          </a:prstGeom>
          <a:noFill/>
        </p:spPr>
        <p:txBody>
          <a:bodyPr wrap="none" rtlCol="0">
            <a:spAutoFit/>
          </a:bodyPr>
          <a:lstStyle/>
          <a:p>
            <a:r>
              <a:rPr lang="en-US" altLang="zh-CN" sz="1000" b="1" dirty="0"/>
              <a:t>1MHz</a:t>
            </a:r>
            <a:endParaRPr lang="zh-CN" altLang="en-US" sz="1000" b="1" dirty="0"/>
          </a:p>
        </p:txBody>
      </p:sp>
    </p:spTree>
    <p:extLst>
      <p:ext uri="{BB962C8B-B14F-4D97-AF65-F5344CB8AC3E}">
        <p14:creationId xmlns:p14="http://schemas.microsoft.com/office/powerpoint/2010/main" val="200574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9EA71-AC2F-2602-9402-B8315BCB15BF}"/>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4497F5C7-CA50-99A4-512C-D496559A98EA}"/>
              </a:ext>
            </a:extLst>
          </p:cNvPr>
          <p:cNvSpPr>
            <a:spLocks noGrp="1" noChangeArrowheads="1"/>
          </p:cNvSpPr>
          <p:nvPr>
            <p:ph idx="1"/>
          </p:nvPr>
        </p:nvSpPr>
        <p:spPr>
          <a:xfrm>
            <a:off x="457200" y="332656"/>
            <a:ext cx="8229600" cy="4392488"/>
          </a:xfrm>
        </p:spPr>
        <p:txBody>
          <a:bodyPr/>
          <a:lstStyle/>
          <a:p>
            <a:pPr lvl="1" eaLnBrk="1" hangingPunct="1"/>
            <a:r>
              <a:rPr lang="en-US" altLang="zh-CN" sz="2000" b="1" dirty="0"/>
              <a:t>3</a:t>
            </a:r>
            <a:r>
              <a:rPr lang="zh-CN" altLang="en-US" sz="2000" b="1" dirty="0"/>
              <a:t>、计数锁存译码电路和显示电路</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9.17</a:t>
            </a:r>
            <a:r>
              <a:rPr lang="zh-CN" altLang="en-US" sz="1600" b="1" dirty="0"/>
              <a:t>：弹道计时器的完整电路。其中，计数锁存译码电路采用</a:t>
            </a:r>
            <a:r>
              <a:rPr lang="en-US" altLang="zh-CN" sz="1600" b="1" dirty="0"/>
              <a:t>74C925</a:t>
            </a:r>
            <a:r>
              <a:rPr lang="zh-CN" altLang="en-US" sz="1600" b="1" dirty="0"/>
              <a:t>芯片（</a:t>
            </a:r>
            <a:r>
              <a:rPr lang="zh-CN" altLang="en-US" sz="1600" b="1" dirty="0">
                <a:solidFill>
                  <a:srgbClr val="FF0000"/>
                </a:solidFill>
              </a:rPr>
              <a:t>具有七段码输出的</a:t>
            </a:r>
            <a:r>
              <a:rPr lang="en-US" altLang="zh-CN" sz="1600" b="1" dirty="0">
                <a:solidFill>
                  <a:srgbClr val="FF0000"/>
                </a:solidFill>
              </a:rPr>
              <a:t>4</a:t>
            </a:r>
            <a:r>
              <a:rPr lang="zh-CN" altLang="en-US" sz="1600" b="1" dirty="0">
                <a:solidFill>
                  <a:srgbClr val="FF0000"/>
                </a:solidFill>
              </a:rPr>
              <a:t>位计数器</a:t>
            </a:r>
            <a:r>
              <a:rPr lang="zh-CN" altLang="en-US" sz="1600" b="1" dirty="0"/>
              <a:t>）实现。</a:t>
            </a:r>
            <a:endParaRPr lang="en-US" altLang="zh-CN" sz="800" b="1" dirty="0"/>
          </a:p>
        </p:txBody>
      </p:sp>
      <p:pic>
        <p:nvPicPr>
          <p:cNvPr id="4" name="图片 3">
            <a:extLst>
              <a:ext uri="{FF2B5EF4-FFF2-40B4-BE49-F238E27FC236}">
                <a16:creationId xmlns:a16="http://schemas.microsoft.com/office/drawing/2014/main" id="{F7B370D9-BCE6-6D35-ED8B-2F45EB23511A}"/>
              </a:ext>
            </a:extLst>
          </p:cNvPr>
          <p:cNvPicPr>
            <a:picLocks noChangeAspect="1"/>
          </p:cNvPicPr>
          <p:nvPr/>
        </p:nvPicPr>
        <p:blipFill>
          <a:blip r:embed="rId2"/>
          <a:stretch>
            <a:fillRect/>
          </a:stretch>
        </p:blipFill>
        <p:spPr>
          <a:xfrm>
            <a:off x="1403648" y="2165297"/>
            <a:ext cx="6660232" cy="4288039"/>
          </a:xfrm>
          <a:prstGeom prst="rect">
            <a:avLst/>
          </a:prstGeom>
        </p:spPr>
      </p:pic>
    </p:spTree>
    <p:extLst>
      <p:ext uri="{BB962C8B-B14F-4D97-AF65-F5344CB8AC3E}">
        <p14:creationId xmlns:p14="http://schemas.microsoft.com/office/powerpoint/2010/main" val="167125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7F4640C-35A8-4AF3-B2AA-42E5F09BB534}"/>
              </a:ext>
            </a:extLst>
          </p:cNvPr>
          <p:cNvSpPr>
            <a:spLocks noGrp="1" noChangeArrowheads="1"/>
          </p:cNvSpPr>
          <p:nvPr>
            <p:ph type="title"/>
          </p:nvPr>
        </p:nvSpPr>
        <p:spPr>
          <a:xfrm>
            <a:off x="457200" y="188293"/>
            <a:ext cx="8229600" cy="936451"/>
          </a:xfrm>
        </p:spPr>
        <p:txBody>
          <a:bodyPr/>
          <a:lstStyle/>
          <a:p>
            <a:pPr eaLnBrk="1" hangingPunct="1"/>
            <a:r>
              <a:rPr lang="zh-CN" altLang="en-US" b="1" dirty="0"/>
              <a:t>课程内容</a:t>
            </a:r>
          </a:p>
        </p:txBody>
      </p:sp>
      <p:sp>
        <p:nvSpPr>
          <p:cNvPr id="19459" name="Rectangle 3">
            <a:extLst>
              <a:ext uri="{FF2B5EF4-FFF2-40B4-BE49-F238E27FC236}">
                <a16:creationId xmlns:a16="http://schemas.microsoft.com/office/drawing/2014/main" id="{BC7DA5A3-741B-4316-B689-929D02FEF7F3}"/>
              </a:ext>
            </a:extLst>
          </p:cNvPr>
          <p:cNvSpPr>
            <a:spLocks noGrp="1" noChangeArrowheads="1"/>
          </p:cNvSpPr>
          <p:nvPr>
            <p:ph type="body" idx="1"/>
          </p:nvPr>
        </p:nvSpPr>
        <p:spPr>
          <a:xfrm>
            <a:off x="179388" y="1196975"/>
            <a:ext cx="8029575" cy="5545138"/>
          </a:xfrm>
        </p:spPr>
        <p:txBody>
          <a:bodyPr rtlCol="0">
            <a:noAutofit/>
          </a:bodyPr>
          <a:lstStyle/>
          <a:p>
            <a:pPr eaLnBrk="1" fontAlgn="auto" hangingPunct="1">
              <a:lnSpc>
                <a:spcPct val="80000"/>
              </a:lnSpc>
              <a:spcAft>
                <a:spcPts val="0"/>
              </a:spcAft>
              <a:defRPr/>
            </a:pPr>
            <a:r>
              <a:rPr lang="zh-CN" altLang="en-US" sz="2000" b="1" dirty="0"/>
              <a:t>全书共</a:t>
            </a:r>
            <a:r>
              <a:rPr lang="en-US" altLang="zh-CN" sz="2000" b="1" dirty="0"/>
              <a:t>9</a:t>
            </a:r>
            <a:r>
              <a:rPr lang="zh-CN" altLang="en-US" sz="2000" b="1" dirty="0"/>
              <a:t>章：</a:t>
            </a:r>
            <a:endParaRPr lang="en-US" altLang="zh-CN" sz="2000" b="1" dirty="0"/>
          </a:p>
          <a:p>
            <a:pPr lvl="1" eaLnBrk="1" fontAlgn="auto" hangingPunct="1">
              <a:lnSpc>
                <a:spcPct val="80000"/>
              </a:lnSpc>
              <a:spcAft>
                <a:spcPts val="0"/>
              </a:spcAft>
              <a:defRPr/>
            </a:pPr>
            <a:endParaRPr lang="en-US" altLang="zh-CN" sz="20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1</a:t>
            </a:r>
            <a:r>
              <a:rPr lang="zh-CN" altLang="en-US" sz="1800" b="1" dirty="0"/>
              <a:t>章　基本知识</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2</a:t>
            </a:r>
            <a:r>
              <a:rPr lang="zh-CN" altLang="en-US" sz="1800" b="1" dirty="0"/>
              <a:t>章　逻辑代数基础 </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3</a:t>
            </a:r>
            <a:r>
              <a:rPr lang="zh-CN" altLang="en-US" sz="1800" b="1" dirty="0"/>
              <a:t>章　集成门电路与触发器　</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4</a:t>
            </a:r>
            <a:r>
              <a:rPr lang="zh-CN" altLang="en-US" sz="1800" b="1" dirty="0"/>
              <a:t>章　组合逻辑电路</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5</a:t>
            </a:r>
            <a:r>
              <a:rPr lang="zh-CN" altLang="en-US" sz="1800" b="1" dirty="0"/>
              <a:t>章　同步时序逻辑电路</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6</a:t>
            </a:r>
            <a:r>
              <a:rPr lang="zh-CN" altLang="en-US" sz="1800" b="1" dirty="0"/>
              <a:t>章　异步时序逻辑电路</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7</a:t>
            </a:r>
            <a:r>
              <a:rPr lang="zh-CN" altLang="en-US" sz="1800" b="1" dirty="0"/>
              <a:t>章　中规模通用集成电路及其应用</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t>第</a:t>
            </a:r>
            <a:r>
              <a:rPr lang="en-US" altLang="zh-CN" sz="1800" b="1" dirty="0"/>
              <a:t>8</a:t>
            </a:r>
            <a:r>
              <a:rPr lang="zh-CN" altLang="en-US" sz="1800" b="1" dirty="0"/>
              <a:t>章　可编程逻辑器件　</a:t>
            </a:r>
            <a:endParaRPr lang="en-US" altLang="zh-CN" sz="1800" b="1" dirty="0"/>
          </a:p>
          <a:p>
            <a:pPr marL="857250" lvl="2" indent="0" eaLnBrk="1" fontAlgn="auto" hangingPunct="1">
              <a:lnSpc>
                <a:spcPct val="80000"/>
              </a:lnSpc>
              <a:spcAft>
                <a:spcPts val="0"/>
              </a:spcAft>
              <a:buFont typeface="Arial" panose="020B0604020202020204" pitchFamily="34" charset="0"/>
              <a:buNone/>
              <a:defRPr/>
            </a:pPr>
            <a:endParaRPr lang="en-US" altLang="zh-CN" sz="1800" b="1" dirty="0"/>
          </a:p>
          <a:p>
            <a:pPr marL="857250" lvl="2" indent="0" eaLnBrk="1" fontAlgn="auto" hangingPunct="1">
              <a:lnSpc>
                <a:spcPct val="80000"/>
              </a:lnSpc>
              <a:spcAft>
                <a:spcPts val="0"/>
              </a:spcAft>
              <a:buFont typeface="Arial" panose="020B0604020202020204" pitchFamily="34" charset="0"/>
              <a:buNone/>
              <a:defRPr/>
            </a:pPr>
            <a:r>
              <a:rPr lang="zh-CN" altLang="en-US" sz="1800" b="1" dirty="0">
                <a:solidFill>
                  <a:srgbClr val="FF0000"/>
                </a:solidFill>
              </a:rPr>
              <a:t>第</a:t>
            </a:r>
            <a:r>
              <a:rPr lang="en-US" altLang="zh-CN" sz="1800" b="1" dirty="0">
                <a:solidFill>
                  <a:srgbClr val="FF0000"/>
                </a:solidFill>
              </a:rPr>
              <a:t>9</a:t>
            </a:r>
            <a:r>
              <a:rPr lang="zh-CN" altLang="en-US" sz="1800" b="1" dirty="0">
                <a:solidFill>
                  <a:srgbClr val="FF0000"/>
                </a:solidFill>
              </a:rPr>
              <a:t>章　综合应用举例</a:t>
            </a:r>
            <a:endParaRPr lang="en-US" altLang="zh-CN" sz="1800" b="1" dirty="0">
              <a:solidFill>
                <a:srgbClr val="FF0000"/>
              </a:solidFill>
            </a:endParaRPr>
          </a:p>
          <a:p>
            <a:pPr marL="857250" lvl="2" indent="0" eaLnBrk="1" fontAlgn="auto" hangingPunct="1">
              <a:lnSpc>
                <a:spcPct val="80000"/>
              </a:lnSpc>
              <a:spcAft>
                <a:spcPts val="0"/>
              </a:spcAft>
              <a:buFont typeface="Arial" panose="020B0604020202020204" pitchFamily="34" charset="0"/>
              <a:buNone/>
              <a:defRPr/>
            </a:pPr>
            <a:endParaRPr lang="zh-CN" altLang="en-US" sz="1800" b="1" dirty="0"/>
          </a:p>
        </p:txBody>
      </p:sp>
      <p:pic>
        <p:nvPicPr>
          <p:cNvPr id="2" name="Picture 2">
            <a:extLst>
              <a:ext uri="{FF2B5EF4-FFF2-40B4-BE49-F238E27FC236}">
                <a16:creationId xmlns:a16="http://schemas.microsoft.com/office/drawing/2014/main" id="{3412160F-F84D-881B-07D5-9F1CE4BD2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844824"/>
            <a:ext cx="3960217" cy="3960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9.4    </a:t>
            </a:r>
            <a:r>
              <a:rPr lang="zh-CN" altLang="en-US" b="1" dirty="0">
                <a:solidFill>
                  <a:srgbClr val="002060"/>
                </a:solidFill>
                <a:latin typeface="+mn-lt"/>
                <a:ea typeface="黑体" pitchFamily="49" charset="-122"/>
              </a:rPr>
              <a:t>汽车尾灯控制器设计</a:t>
            </a:r>
            <a:endParaRPr lang="zh-CN" altLang="en-US" dirty="0">
              <a:solidFill>
                <a:srgbClr val="002060"/>
              </a:solidFill>
              <a:latin typeface="+mn-lt"/>
              <a:ea typeface="黑体" pitchFamily="49" charset="-122"/>
            </a:endParaRPr>
          </a:p>
        </p:txBody>
      </p:sp>
      <p:sp>
        <p:nvSpPr>
          <p:cNvPr id="6" name="内容占位符 2">
            <a:extLst>
              <a:ext uri="{FF2B5EF4-FFF2-40B4-BE49-F238E27FC236}">
                <a16:creationId xmlns:a16="http://schemas.microsoft.com/office/drawing/2014/main" id="{435664B6-96F8-955F-4A82-2432341ADAB3}"/>
              </a:ext>
            </a:extLst>
          </p:cNvPr>
          <p:cNvSpPr>
            <a:spLocks noGrp="1" noChangeArrowheads="1"/>
          </p:cNvSpPr>
          <p:nvPr>
            <p:ph idx="1"/>
          </p:nvPr>
        </p:nvSpPr>
        <p:spPr>
          <a:xfrm>
            <a:off x="457200" y="2060848"/>
            <a:ext cx="8229600" cy="3753544"/>
          </a:xfrm>
        </p:spPr>
        <p:txBody>
          <a:bodyPr/>
          <a:lstStyle/>
          <a:p>
            <a:pPr eaLnBrk="1" hangingPunct="1"/>
            <a:r>
              <a:rPr lang="en-US" altLang="zh-CN" b="1" dirty="0">
                <a:ea typeface="黑体" panose="02010609060101010101" pitchFamily="49" charset="-122"/>
              </a:rPr>
              <a:t>9.4.1  </a:t>
            </a:r>
            <a:r>
              <a:rPr lang="zh-CN" altLang="en-US" b="1" dirty="0">
                <a:ea typeface="黑体" panose="02010609060101010101" pitchFamily="49" charset="-122"/>
              </a:rPr>
              <a:t>设计要求</a:t>
            </a:r>
            <a:endParaRPr lang="en-US" altLang="zh-CN" b="1" dirty="0">
              <a:ea typeface="黑体" panose="02010609060101010101" pitchFamily="49" charset="-122"/>
            </a:endParaRPr>
          </a:p>
          <a:p>
            <a:pPr eaLnBrk="1" hangingPunct="1"/>
            <a:endParaRPr lang="en-US" altLang="zh-CN" sz="1600" b="1" dirty="0"/>
          </a:p>
          <a:p>
            <a:pPr lvl="1" eaLnBrk="1" hangingPunct="1"/>
            <a:r>
              <a:rPr lang="zh-CN" altLang="en-US" sz="1800" b="1" dirty="0"/>
              <a:t>设计一个</a:t>
            </a:r>
            <a:r>
              <a:rPr lang="zh-CN" altLang="en-US" sz="1800" b="1" dirty="0">
                <a:solidFill>
                  <a:srgbClr val="FF0000"/>
                </a:solidFill>
              </a:rPr>
              <a:t>汽车尾灯控制器</a:t>
            </a:r>
            <a:r>
              <a:rPr lang="zh-CN" altLang="en-US" sz="1800" b="1" dirty="0"/>
              <a:t>，实现对汽车尾灯显示状态的控制。</a:t>
            </a:r>
            <a:endParaRPr lang="en-US" altLang="zh-CN" sz="1800" b="1" dirty="0"/>
          </a:p>
          <a:p>
            <a:pPr lvl="1" eaLnBrk="1" hangingPunct="1"/>
            <a:endParaRPr lang="en-US" altLang="zh-CN" sz="1800" b="1" dirty="0"/>
          </a:p>
          <a:p>
            <a:pPr lvl="1" eaLnBrk="1" hangingPunct="1"/>
            <a:r>
              <a:rPr lang="zh-CN" altLang="en-US" sz="1800" b="1" dirty="0"/>
              <a:t>在汽车尾部左右两侧各有</a:t>
            </a:r>
            <a:r>
              <a:rPr lang="en-US" altLang="zh-CN" sz="1800" b="1" dirty="0"/>
              <a:t>3</a:t>
            </a:r>
            <a:r>
              <a:rPr lang="zh-CN" altLang="en-US" sz="1800" b="1" dirty="0"/>
              <a:t>个指示灯，根据汽车运行情况，指示灯具有</a:t>
            </a:r>
            <a:r>
              <a:rPr lang="en-US" altLang="zh-CN" sz="1800" b="1" dirty="0"/>
              <a:t>4</a:t>
            </a:r>
            <a:r>
              <a:rPr lang="zh-CN" altLang="en-US" sz="1800" b="1" dirty="0"/>
              <a:t>种不同的显示模式：</a:t>
            </a:r>
            <a:endParaRPr lang="en-US" altLang="zh-CN" sz="1800" b="1" dirty="0"/>
          </a:p>
          <a:p>
            <a:pPr marL="1257300" lvl="2" indent="-342900" eaLnBrk="1" hangingPunct="1">
              <a:buFont typeface="+mj-ea"/>
              <a:buAutoNum type="circleNumDbPlain"/>
            </a:pPr>
            <a:endParaRPr lang="en-US" altLang="zh-CN" sz="800" b="1" dirty="0"/>
          </a:p>
          <a:p>
            <a:pPr marL="1257300" lvl="2" indent="-342900" eaLnBrk="1" hangingPunct="1">
              <a:buFont typeface="+mj-ea"/>
              <a:buAutoNum type="circleNumDbPlain"/>
            </a:pPr>
            <a:r>
              <a:rPr lang="zh-CN" altLang="en-US" sz="1400" b="1" dirty="0"/>
              <a:t>汽车正向行驶时，左右两侧的指示灯全部处于熄灭状态；</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汽车右转弯时，右侧指示灯按右循环顺序点亮；</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汽车左转弯时，左侧指示灯按左循环顺序点亮；</a:t>
            </a:r>
            <a:endParaRPr lang="en-US" altLang="zh-CN" sz="1400" b="1" dirty="0"/>
          </a:p>
          <a:p>
            <a:pPr marL="1257300" lvl="2" indent="-342900" eaLnBrk="1" hangingPunct="1">
              <a:buFont typeface="+mj-ea"/>
              <a:buAutoNum type="circleNumDbPlain"/>
            </a:pPr>
            <a:endParaRPr lang="en-US" altLang="zh-CN" sz="1400" b="1" dirty="0"/>
          </a:p>
          <a:p>
            <a:pPr marL="1257300" lvl="2" indent="-342900" eaLnBrk="1" hangingPunct="1">
              <a:buFont typeface="+mj-ea"/>
              <a:buAutoNum type="circleNumDbPlain"/>
            </a:pPr>
            <a:r>
              <a:rPr lang="zh-CN" altLang="en-US" sz="1400" b="1" dirty="0"/>
              <a:t>汽车临时刹车时，左右两侧的指示灯同时处于闪烁状态。</a:t>
            </a:r>
            <a:endParaRPr lang="en-US" altLang="zh-CN" sz="1200" b="1" dirty="0"/>
          </a:p>
        </p:txBody>
      </p:sp>
      <p:sp>
        <p:nvSpPr>
          <p:cNvPr id="3" name="文本框 2">
            <a:extLst>
              <a:ext uri="{FF2B5EF4-FFF2-40B4-BE49-F238E27FC236}">
                <a16:creationId xmlns:a16="http://schemas.microsoft.com/office/drawing/2014/main" id="{3CCFFF6D-F89C-D541-9BD2-721C01BDD3A8}"/>
              </a:ext>
            </a:extLst>
          </p:cNvPr>
          <p:cNvSpPr txBox="1"/>
          <p:nvPr/>
        </p:nvSpPr>
        <p:spPr>
          <a:xfrm>
            <a:off x="7812360" y="507207"/>
            <a:ext cx="1224136" cy="646331"/>
          </a:xfrm>
          <a:prstGeom prst="rect">
            <a:avLst/>
          </a:prstGeom>
          <a:solidFill>
            <a:srgbClr val="FFFF00"/>
          </a:solidFill>
        </p:spPr>
        <p:txBody>
          <a:bodyPr wrap="square">
            <a:spAutoFit/>
          </a:bodyPr>
          <a:lstStyle/>
          <a:p>
            <a:r>
              <a:rPr lang="en-US" altLang="zh-CN" sz="1200" b="1" dirty="0">
                <a:solidFill>
                  <a:srgbClr val="111111"/>
                </a:solidFill>
                <a:latin typeface="Avenir"/>
              </a:rPr>
              <a:t>9.4.1  </a:t>
            </a:r>
            <a:r>
              <a:rPr lang="zh-CN" altLang="en-US" sz="1200" b="1" dirty="0">
                <a:solidFill>
                  <a:srgbClr val="111111"/>
                </a:solidFill>
                <a:latin typeface="Avenir"/>
              </a:rPr>
              <a:t>设计要求</a:t>
            </a:r>
          </a:p>
          <a:p>
            <a:r>
              <a:rPr lang="en-US" altLang="zh-CN" sz="1200" b="1" dirty="0">
                <a:solidFill>
                  <a:srgbClr val="111111"/>
                </a:solidFill>
                <a:latin typeface="Avenir"/>
              </a:rPr>
              <a:t>9.4.2  </a:t>
            </a:r>
            <a:r>
              <a:rPr lang="zh-CN" altLang="en-US" sz="1200" b="1" dirty="0">
                <a:solidFill>
                  <a:srgbClr val="111111"/>
                </a:solidFill>
                <a:latin typeface="Avenir"/>
              </a:rPr>
              <a:t>功能描述</a:t>
            </a:r>
          </a:p>
          <a:p>
            <a:r>
              <a:rPr lang="en-US" altLang="zh-CN" sz="1200" b="1" dirty="0">
                <a:solidFill>
                  <a:srgbClr val="111111"/>
                </a:solidFill>
                <a:latin typeface="Avenir"/>
              </a:rPr>
              <a:t>9.4.3  </a:t>
            </a:r>
            <a:r>
              <a:rPr lang="zh-CN" altLang="en-US" sz="1200" b="1" dirty="0">
                <a:solidFill>
                  <a:srgbClr val="111111"/>
                </a:solidFill>
                <a:latin typeface="Avenir"/>
              </a:rPr>
              <a:t>电路设计</a:t>
            </a:r>
          </a:p>
        </p:txBody>
      </p:sp>
    </p:spTree>
    <p:extLst>
      <p:ext uri="{BB962C8B-B14F-4D97-AF65-F5344CB8AC3E}">
        <p14:creationId xmlns:p14="http://schemas.microsoft.com/office/powerpoint/2010/main" val="3159610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680520"/>
          </a:xfrm>
        </p:spPr>
        <p:txBody>
          <a:bodyPr/>
          <a:lstStyle/>
          <a:p>
            <a:pPr eaLnBrk="1" hangingPunct="1"/>
            <a:r>
              <a:rPr lang="en-US" altLang="zh-CN" b="1" dirty="0">
                <a:ea typeface="黑体" panose="02010609060101010101" pitchFamily="49" charset="-122"/>
              </a:rPr>
              <a:t>9.4.2  </a:t>
            </a:r>
            <a:r>
              <a:rPr lang="zh-CN" altLang="en-US" b="1" dirty="0">
                <a:ea typeface="黑体" panose="02010609060101010101" pitchFamily="49" charset="-122"/>
              </a:rPr>
              <a:t>功能描述</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、汽车尾灯显示状态与汽车运行状态的关系</a:t>
            </a:r>
            <a:endParaRPr lang="en-US" altLang="zh-CN" sz="2000" b="1" dirty="0"/>
          </a:p>
          <a:p>
            <a:pPr lvl="1" eaLnBrk="1" hangingPunct="1"/>
            <a:endParaRPr lang="en-US" altLang="zh-CN" sz="800" b="1" dirty="0"/>
          </a:p>
          <a:p>
            <a:pPr lvl="2" eaLnBrk="1" hangingPunct="1"/>
            <a:r>
              <a:rPr lang="zh-CN" altLang="en-US" sz="1600" b="1" dirty="0">
                <a:solidFill>
                  <a:srgbClr val="FF0000"/>
                </a:solidFill>
              </a:rPr>
              <a:t>表</a:t>
            </a:r>
            <a:r>
              <a:rPr lang="en-US" altLang="zh-CN" sz="1600" b="1" dirty="0">
                <a:solidFill>
                  <a:srgbClr val="FF0000"/>
                </a:solidFill>
              </a:rPr>
              <a:t>9.3</a:t>
            </a:r>
            <a:r>
              <a:rPr lang="zh-CN" altLang="en-US" sz="1600" b="1" dirty="0"/>
              <a:t>：汽车尾灯显示状态与汽车运行状态的关系（控制变量</a:t>
            </a:r>
            <a:r>
              <a:rPr lang="en-US" altLang="zh-CN" sz="1600" b="1" dirty="0"/>
              <a:t>K</a:t>
            </a:r>
            <a:r>
              <a:rPr lang="en-US" altLang="zh-CN" sz="1600" b="1" baseline="-25000" dirty="0"/>
              <a:t>1</a:t>
            </a:r>
            <a:r>
              <a:rPr lang="zh-CN" altLang="en-US" sz="1600" b="1" dirty="0"/>
              <a:t>、</a:t>
            </a:r>
            <a:r>
              <a:rPr lang="en-US" altLang="zh-CN" sz="1600" b="1" dirty="0"/>
              <a:t>K</a:t>
            </a:r>
            <a:r>
              <a:rPr lang="en-US" altLang="zh-CN" sz="1600" b="1" baseline="-25000" dirty="0"/>
              <a:t>0</a:t>
            </a:r>
            <a:r>
              <a:rPr lang="zh-CN" altLang="en-US" sz="1600" b="1" dirty="0"/>
              <a:t>用于显示模式的控制）。</a:t>
            </a:r>
            <a:endParaRPr lang="en-US" altLang="zh-CN" sz="1600" b="1" dirty="0"/>
          </a:p>
          <a:p>
            <a:pPr lvl="2" eaLnBrk="1" hangingPunct="1"/>
            <a:endParaRPr lang="en-US" altLang="zh-CN" sz="1600" b="1" dirty="0"/>
          </a:p>
          <a:p>
            <a:pPr lvl="2" eaLnBrk="1" hangingPunct="1"/>
            <a:endParaRPr lang="en-US" altLang="zh-CN" sz="1600" b="1" dirty="0"/>
          </a:p>
          <a:p>
            <a:pPr lvl="1" eaLnBrk="1" hangingPunct="1"/>
            <a:endParaRPr lang="en-US" altLang="zh-CN" sz="2000" b="1" dirty="0"/>
          </a:p>
          <a:p>
            <a:pPr lvl="1" eaLnBrk="1" hangingPunct="1"/>
            <a:endParaRPr lang="en-US" altLang="zh-CN" sz="2000" b="1" dirty="0"/>
          </a:p>
        </p:txBody>
      </p:sp>
      <p:pic>
        <p:nvPicPr>
          <p:cNvPr id="3" name="图片 2">
            <a:extLst>
              <a:ext uri="{FF2B5EF4-FFF2-40B4-BE49-F238E27FC236}">
                <a16:creationId xmlns:a16="http://schemas.microsoft.com/office/drawing/2014/main" id="{C85274FD-B098-A31D-8E27-2846C4F4BFFC}"/>
              </a:ext>
            </a:extLst>
          </p:cNvPr>
          <p:cNvPicPr>
            <a:picLocks noChangeAspect="1"/>
          </p:cNvPicPr>
          <p:nvPr/>
        </p:nvPicPr>
        <p:blipFill>
          <a:blip r:embed="rId2"/>
          <a:stretch>
            <a:fillRect/>
          </a:stretch>
        </p:blipFill>
        <p:spPr>
          <a:xfrm>
            <a:off x="773832" y="2456892"/>
            <a:ext cx="7596336" cy="2963428"/>
          </a:xfrm>
          <a:prstGeom prst="rect">
            <a:avLst/>
          </a:prstGeom>
        </p:spPr>
      </p:pic>
    </p:spTree>
    <p:extLst>
      <p:ext uri="{BB962C8B-B14F-4D97-AF65-F5344CB8AC3E}">
        <p14:creationId xmlns:p14="http://schemas.microsoft.com/office/powerpoint/2010/main" val="208083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559F2-A1AE-933E-7AB0-D06B0080154E}"/>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8A25ECA6-332D-BA0E-4EC1-856B4EEBCBA3}"/>
              </a:ext>
            </a:extLst>
          </p:cNvPr>
          <p:cNvSpPr>
            <a:spLocks noGrp="1" noChangeArrowheads="1"/>
          </p:cNvSpPr>
          <p:nvPr>
            <p:ph idx="1"/>
          </p:nvPr>
        </p:nvSpPr>
        <p:spPr>
          <a:xfrm>
            <a:off x="457200" y="404664"/>
            <a:ext cx="8229600" cy="4680520"/>
          </a:xfrm>
        </p:spPr>
        <p:txBody>
          <a:bodyPr/>
          <a:lstStyle/>
          <a:p>
            <a:pPr lvl="1" eaLnBrk="1" hangingPunct="1"/>
            <a:r>
              <a:rPr lang="en-US" altLang="zh-CN" sz="2000" b="1" dirty="0"/>
              <a:t>2</a:t>
            </a:r>
            <a:r>
              <a:rPr lang="zh-CN" altLang="en-US" sz="2000" b="1" dirty="0"/>
              <a:t>、汽车尾灯控制器功能描述</a:t>
            </a:r>
            <a:endParaRPr lang="en-US" altLang="zh-CN" sz="2000" b="1" dirty="0"/>
          </a:p>
          <a:p>
            <a:pPr lvl="1" eaLnBrk="1" hangingPunct="1"/>
            <a:endParaRPr lang="en-US" altLang="zh-CN" sz="800" b="1" dirty="0"/>
          </a:p>
          <a:p>
            <a:pPr lvl="2" eaLnBrk="1" hangingPunct="1"/>
            <a:r>
              <a:rPr lang="zh-CN" altLang="en-US" sz="1600" b="1" dirty="0">
                <a:solidFill>
                  <a:srgbClr val="FF0000"/>
                </a:solidFill>
              </a:rPr>
              <a:t>表</a:t>
            </a:r>
            <a:r>
              <a:rPr lang="en-US" altLang="zh-CN" sz="1600" b="1" dirty="0">
                <a:solidFill>
                  <a:srgbClr val="FF0000"/>
                </a:solidFill>
              </a:rPr>
              <a:t>9.4</a:t>
            </a:r>
            <a:r>
              <a:rPr lang="zh-CN" altLang="en-US" sz="1600" b="1" dirty="0"/>
              <a:t>：汽车尾灯控制器功能表。</a:t>
            </a:r>
            <a:endParaRPr lang="en-US" altLang="zh-CN" sz="1000" b="1" dirty="0"/>
          </a:p>
        </p:txBody>
      </p:sp>
      <p:pic>
        <p:nvPicPr>
          <p:cNvPr id="3" name="图片 2">
            <a:extLst>
              <a:ext uri="{FF2B5EF4-FFF2-40B4-BE49-F238E27FC236}">
                <a16:creationId xmlns:a16="http://schemas.microsoft.com/office/drawing/2014/main" id="{FEDF1A32-ED04-6A12-EC46-100E41A90921}"/>
              </a:ext>
            </a:extLst>
          </p:cNvPr>
          <p:cNvPicPr>
            <a:picLocks noChangeAspect="1"/>
          </p:cNvPicPr>
          <p:nvPr/>
        </p:nvPicPr>
        <p:blipFill>
          <a:blip r:embed="rId2"/>
          <a:stretch>
            <a:fillRect/>
          </a:stretch>
        </p:blipFill>
        <p:spPr>
          <a:xfrm>
            <a:off x="827584" y="1953558"/>
            <a:ext cx="7380312" cy="4502846"/>
          </a:xfrm>
          <a:prstGeom prst="rect">
            <a:avLst/>
          </a:prstGeom>
        </p:spPr>
      </p:pic>
      <p:sp>
        <p:nvSpPr>
          <p:cNvPr id="2" name="文本框 1">
            <a:extLst>
              <a:ext uri="{FF2B5EF4-FFF2-40B4-BE49-F238E27FC236}">
                <a16:creationId xmlns:a16="http://schemas.microsoft.com/office/drawing/2014/main" id="{D9BF3A89-590F-FAA0-C653-D4397DAE71F9}"/>
              </a:ext>
            </a:extLst>
          </p:cNvPr>
          <p:cNvSpPr txBox="1"/>
          <p:nvPr/>
        </p:nvSpPr>
        <p:spPr>
          <a:xfrm>
            <a:off x="936104" y="3254787"/>
            <a:ext cx="697627" cy="246221"/>
          </a:xfrm>
          <a:prstGeom prst="rect">
            <a:avLst/>
          </a:prstGeom>
          <a:noFill/>
        </p:spPr>
        <p:txBody>
          <a:bodyPr wrap="none" rtlCol="0">
            <a:spAutoFit/>
          </a:bodyPr>
          <a:lstStyle/>
          <a:p>
            <a:r>
              <a:rPr lang="zh-CN" altLang="en-US" sz="1000" b="1" dirty="0">
                <a:solidFill>
                  <a:srgbClr val="FF0000"/>
                </a:solidFill>
              </a:rPr>
              <a:t>正向行驶</a:t>
            </a:r>
          </a:p>
        </p:txBody>
      </p:sp>
      <p:sp>
        <p:nvSpPr>
          <p:cNvPr id="4" name="文本框 3">
            <a:extLst>
              <a:ext uri="{FF2B5EF4-FFF2-40B4-BE49-F238E27FC236}">
                <a16:creationId xmlns:a16="http://schemas.microsoft.com/office/drawing/2014/main" id="{6614A51E-5BAC-57A0-4F06-B4161F7CB404}"/>
              </a:ext>
            </a:extLst>
          </p:cNvPr>
          <p:cNvSpPr txBox="1"/>
          <p:nvPr/>
        </p:nvSpPr>
        <p:spPr>
          <a:xfrm>
            <a:off x="899592" y="4046875"/>
            <a:ext cx="825867" cy="246221"/>
          </a:xfrm>
          <a:prstGeom prst="rect">
            <a:avLst/>
          </a:prstGeom>
          <a:noFill/>
        </p:spPr>
        <p:txBody>
          <a:bodyPr wrap="none" rtlCol="0">
            <a:spAutoFit/>
          </a:bodyPr>
          <a:lstStyle/>
          <a:p>
            <a:r>
              <a:rPr lang="zh-CN" altLang="en-US" sz="1000" b="1" dirty="0">
                <a:solidFill>
                  <a:srgbClr val="FF0000"/>
                </a:solidFill>
              </a:rPr>
              <a:t>右转弯行驶</a:t>
            </a:r>
          </a:p>
        </p:txBody>
      </p:sp>
      <p:sp>
        <p:nvSpPr>
          <p:cNvPr id="5" name="文本框 4">
            <a:extLst>
              <a:ext uri="{FF2B5EF4-FFF2-40B4-BE49-F238E27FC236}">
                <a16:creationId xmlns:a16="http://schemas.microsoft.com/office/drawing/2014/main" id="{BC140492-B836-6BA3-DAA5-9F166A31D1F5}"/>
              </a:ext>
            </a:extLst>
          </p:cNvPr>
          <p:cNvSpPr txBox="1"/>
          <p:nvPr/>
        </p:nvSpPr>
        <p:spPr>
          <a:xfrm>
            <a:off x="899592" y="5229200"/>
            <a:ext cx="825867" cy="246221"/>
          </a:xfrm>
          <a:prstGeom prst="rect">
            <a:avLst/>
          </a:prstGeom>
          <a:noFill/>
        </p:spPr>
        <p:txBody>
          <a:bodyPr wrap="none" rtlCol="0">
            <a:spAutoFit/>
          </a:bodyPr>
          <a:lstStyle/>
          <a:p>
            <a:r>
              <a:rPr lang="zh-CN" altLang="en-US" sz="1000" b="1" dirty="0">
                <a:solidFill>
                  <a:srgbClr val="FF0000"/>
                </a:solidFill>
              </a:rPr>
              <a:t>左转弯行驶</a:t>
            </a:r>
          </a:p>
        </p:txBody>
      </p:sp>
      <p:sp>
        <p:nvSpPr>
          <p:cNvPr id="6" name="文本框 5">
            <a:extLst>
              <a:ext uri="{FF2B5EF4-FFF2-40B4-BE49-F238E27FC236}">
                <a16:creationId xmlns:a16="http://schemas.microsoft.com/office/drawing/2014/main" id="{EF76EE63-40CC-4A98-DE7C-C9EF0ED01350}"/>
              </a:ext>
            </a:extLst>
          </p:cNvPr>
          <p:cNvSpPr txBox="1"/>
          <p:nvPr/>
        </p:nvSpPr>
        <p:spPr>
          <a:xfrm>
            <a:off x="994053" y="6063099"/>
            <a:ext cx="697627" cy="246221"/>
          </a:xfrm>
          <a:prstGeom prst="rect">
            <a:avLst/>
          </a:prstGeom>
          <a:noFill/>
        </p:spPr>
        <p:txBody>
          <a:bodyPr wrap="none" rtlCol="0">
            <a:spAutoFit/>
          </a:bodyPr>
          <a:lstStyle/>
          <a:p>
            <a:r>
              <a:rPr lang="zh-CN" altLang="en-US" sz="1000" b="1" dirty="0">
                <a:solidFill>
                  <a:srgbClr val="FF0000"/>
                </a:solidFill>
              </a:rPr>
              <a:t>临时刹车</a:t>
            </a:r>
          </a:p>
        </p:txBody>
      </p:sp>
      <p:sp>
        <p:nvSpPr>
          <p:cNvPr id="7" name="文本框 6">
            <a:extLst>
              <a:ext uri="{FF2B5EF4-FFF2-40B4-BE49-F238E27FC236}">
                <a16:creationId xmlns:a16="http://schemas.microsoft.com/office/drawing/2014/main" id="{F6D8BCFE-17A5-C933-81B2-5AFA8F83A7DA}"/>
              </a:ext>
            </a:extLst>
          </p:cNvPr>
          <p:cNvSpPr txBox="1"/>
          <p:nvPr/>
        </p:nvSpPr>
        <p:spPr>
          <a:xfrm>
            <a:off x="5364088" y="2498703"/>
            <a:ext cx="763351" cy="246221"/>
          </a:xfrm>
          <a:prstGeom prst="rect">
            <a:avLst/>
          </a:prstGeom>
          <a:noFill/>
        </p:spPr>
        <p:txBody>
          <a:bodyPr wrap="none" rtlCol="0">
            <a:spAutoFit/>
          </a:bodyPr>
          <a:lstStyle/>
          <a:p>
            <a:r>
              <a:rPr lang="zh-CN" altLang="en-US" sz="1000" b="1" dirty="0">
                <a:solidFill>
                  <a:srgbClr val="FF0000"/>
                </a:solidFill>
              </a:rPr>
              <a:t>左侧</a:t>
            </a:r>
            <a:r>
              <a:rPr lang="en-US" altLang="zh-CN" sz="1000" b="1" dirty="0">
                <a:solidFill>
                  <a:srgbClr val="FF0000"/>
                </a:solidFill>
              </a:rPr>
              <a:t>3</a:t>
            </a:r>
            <a:r>
              <a:rPr lang="zh-CN" altLang="en-US" sz="1000" b="1" dirty="0">
                <a:solidFill>
                  <a:srgbClr val="FF0000"/>
                </a:solidFill>
              </a:rPr>
              <a:t>个灯</a:t>
            </a:r>
          </a:p>
        </p:txBody>
      </p:sp>
      <p:sp>
        <p:nvSpPr>
          <p:cNvPr id="8" name="文本框 7">
            <a:extLst>
              <a:ext uri="{FF2B5EF4-FFF2-40B4-BE49-F238E27FC236}">
                <a16:creationId xmlns:a16="http://schemas.microsoft.com/office/drawing/2014/main" id="{69E001A8-AD39-8564-EBD7-7FBE11DFEB5B}"/>
              </a:ext>
            </a:extLst>
          </p:cNvPr>
          <p:cNvSpPr txBox="1"/>
          <p:nvPr/>
        </p:nvSpPr>
        <p:spPr>
          <a:xfrm>
            <a:off x="6977001" y="2492896"/>
            <a:ext cx="763351" cy="246221"/>
          </a:xfrm>
          <a:prstGeom prst="rect">
            <a:avLst/>
          </a:prstGeom>
          <a:noFill/>
        </p:spPr>
        <p:txBody>
          <a:bodyPr wrap="none" rtlCol="0">
            <a:spAutoFit/>
          </a:bodyPr>
          <a:lstStyle/>
          <a:p>
            <a:r>
              <a:rPr lang="zh-CN" altLang="en-US" sz="1000" b="1" dirty="0">
                <a:solidFill>
                  <a:srgbClr val="FF0000"/>
                </a:solidFill>
              </a:rPr>
              <a:t>右侧</a:t>
            </a:r>
            <a:r>
              <a:rPr lang="en-US" altLang="zh-CN" sz="1000" b="1" dirty="0">
                <a:solidFill>
                  <a:srgbClr val="FF0000"/>
                </a:solidFill>
              </a:rPr>
              <a:t>3</a:t>
            </a:r>
            <a:r>
              <a:rPr lang="zh-CN" altLang="en-US" sz="1000" b="1" dirty="0">
                <a:solidFill>
                  <a:srgbClr val="FF0000"/>
                </a:solidFill>
              </a:rPr>
              <a:t>个灯</a:t>
            </a:r>
          </a:p>
        </p:txBody>
      </p:sp>
    </p:spTree>
    <p:extLst>
      <p:ext uri="{BB962C8B-B14F-4D97-AF65-F5344CB8AC3E}">
        <p14:creationId xmlns:p14="http://schemas.microsoft.com/office/powerpoint/2010/main" val="778049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6F09-5E76-03B5-6D72-B778051817C0}"/>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49523FBC-F7B3-3A4A-95D6-0778C92861B3}"/>
              </a:ext>
            </a:extLst>
          </p:cNvPr>
          <p:cNvSpPr>
            <a:spLocks noGrp="1" noChangeArrowheads="1"/>
          </p:cNvSpPr>
          <p:nvPr>
            <p:ph idx="1"/>
          </p:nvPr>
        </p:nvSpPr>
        <p:spPr>
          <a:xfrm>
            <a:off x="457200" y="404664"/>
            <a:ext cx="8229600" cy="4680520"/>
          </a:xfrm>
        </p:spPr>
        <p:txBody>
          <a:bodyPr/>
          <a:lstStyle/>
          <a:p>
            <a:pPr lvl="2" eaLnBrk="1" hangingPunct="1"/>
            <a:r>
              <a:rPr lang="zh-CN" altLang="en-US" sz="1600" b="1" dirty="0">
                <a:solidFill>
                  <a:srgbClr val="FF0000"/>
                </a:solidFill>
              </a:rPr>
              <a:t>图</a:t>
            </a:r>
            <a:r>
              <a:rPr lang="en-US" altLang="zh-CN" sz="1600" b="1" dirty="0">
                <a:solidFill>
                  <a:srgbClr val="FF0000"/>
                </a:solidFill>
              </a:rPr>
              <a:t>9.18</a:t>
            </a:r>
            <a:r>
              <a:rPr lang="zh-CN" altLang="en-US" sz="1600" b="1" dirty="0"/>
              <a:t>：汽车尾灯控制器的结构框图。整个电路由模式控制电路、三进制计数器、译码与显示驱动电路、尾灯状态显示电路等</a:t>
            </a:r>
            <a:r>
              <a:rPr lang="en-US" altLang="zh-CN" sz="1600" b="1" dirty="0"/>
              <a:t>4</a:t>
            </a:r>
            <a:r>
              <a:rPr lang="zh-CN" altLang="en-US" sz="1600" b="1" dirty="0"/>
              <a:t>部分组成。</a:t>
            </a:r>
            <a:endParaRPr lang="en-US" altLang="zh-CN" sz="1000" b="1" dirty="0"/>
          </a:p>
        </p:txBody>
      </p:sp>
      <p:pic>
        <p:nvPicPr>
          <p:cNvPr id="4" name="图片 3">
            <a:extLst>
              <a:ext uri="{FF2B5EF4-FFF2-40B4-BE49-F238E27FC236}">
                <a16:creationId xmlns:a16="http://schemas.microsoft.com/office/drawing/2014/main" id="{1EA23F00-B56B-0506-4444-39B144A97ECD}"/>
              </a:ext>
            </a:extLst>
          </p:cNvPr>
          <p:cNvPicPr>
            <a:picLocks noChangeAspect="1"/>
          </p:cNvPicPr>
          <p:nvPr/>
        </p:nvPicPr>
        <p:blipFill>
          <a:blip r:embed="rId2"/>
          <a:stretch>
            <a:fillRect/>
          </a:stretch>
        </p:blipFill>
        <p:spPr>
          <a:xfrm>
            <a:off x="827584" y="2276872"/>
            <a:ext cx="7956376" cy="3205317"/>
          </a:xfrm>
          <a:prstGeom prst="rect">
            <a:avLst/>
          </a:prstGeom>
        </p:spPr>
      </p:pic>
      <p:sp>
        <p:nvSpPr>
          <p:cNvPr id="2" name="文本框 1">
            <a:extLst>
              <a:ext uri="{FF2B5EF4-FFF2-40B4-BE49-F238E27FC236}">
                <a16:creationId xmlns:a16="http://schemas.microsoft.com/office/drawing/2014/main" id="{B3BE1674-17BA-004F-2F48-DE08CD0A0182}"/>
              </a:ext>
            </a:extLst>
          </p:cNvPr>
          <p:cNvSpPr txBox="1"/>
          <p:nvPr/>
        </p:nvSpPr>
        <p:spPr>
          <a:xfrm>
            <a:off x="2987824" y="3879530"/>
            <a:ext cx="330540" cy="369332"/>
          </a:xfrm>
          <a:prstGeom prst="rect">
            <a:avLst/>
          </a:prstGeom>
          <a:noFill/>
        </p:spPr>
        <p:txBody>
          <a:bodyPr wrap="none" rtlCol="0">
            <a:spAutoFit/>
          </a:bodyPr>
          <a:lstStyle/>
          <a:p>
            <a:r>
              <a:rPr lang="en-US" altLang="zh-CN" b="1" dirty="0">
                <a:solidFill>
                  <a:srgbClr val="FF0000"/>
                </a:solidFill>
              </a:rPr>
              <a:t>G</a:t>
            </a:r>
            <a:endParaRPr lang="zh-CN" altLang="en-US" b="1" dirty="0">
              <a:solidFill>
                <a:srgbClr val="FF0000"/>
              </a:solidFill>
            </a:endParaRPr>
          </a:p>
        </p:txBody>
      </p:sp>
      <p:sp>
        <p:nvSpPr>
          <p:cNvPr id="3" name="文本框 2">
            <a:extLst>
              <a:ext uri="{FF2B5EF4-FFF2-40B4-BE49-F238E27FC236}">
                <a16:creationId xmlns:a16="http://schemas.microsoft.com/office/drawing/2014/main" id="{E27A9911-A1C9-477F-3FC7-FD8BD8C67B4F}"/>
              </a:ext>
            </a:extLst>
          </p:cNvPr>
          <p:cNvSpPr txBox="1"/>
          <p:nvPr/>
        </p:nvSpPr>
        <p:spPr>
          <a:xfrm>
            <a:off x="2987824" y="3212976"/>
            <a:ext cx="290464" cy="369332"/>
          </a:xfrm>
          <a:prstGeom prst="rect">
            <a:avLst/>
          </a:prstGeom>
          <a:noFill/>
        </p:spPr>
        <p:txBody>
          <a:bodyPr wrap="none" rtlCol="0">
            <a:spAutoFit/>
          </a:bodyPr>
          <a:lstStyle/>
          <a:p>
            <a:r>
              <a:rPr lang="en-US" altLang="zh-CN" b="1" dirty="0">
                <a:solidFill>
                  <a:srgbClr val="FF0000"/>
                </a:solidFill>
              </a:rPr>
              <a:t>F</a:t>
            </a:r>
            <a:endParaRPr lang="zh-CN" altLang="en-US" b="1" dirty="0">
              <a:solidFill>
                <a:srgbClr val="FF0000"/>
              </a:solidFill>
            </a:endParaRPr>
          </a:p>
        </p:txBody>
      </p:sp>
    </p:spTree>
    <p:extLst>
      <p:ext uri="{BB962C8B-B14F-4D97-AF65-F5344CB8AC3E}">
        <p14:creationId xmlns:p14="http://schemas.microsoft.com/office/powerpoint/2010/main" val="2051124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392488"/>
          </a:xfrm>
        </p:spPr>
        <p:txBody>
          <a:bodyPr/>
          <a:lstStyle/>
          <a:p>
            <a:pPr eaLnBrk="1" hangingPunct="1"/>
            <a:r>
              <a:rPr lang="en-US" altLang="zh-CN" b="1" dirty="0">
                <a:ea typeface="黑体" panose="02010609060101010101" pitchFamily="49" charset="-122"/>
              </a:rPr>
              <a:t>9.4.3  </a:t>
            </a:r>
            <a:r>
              <a:rPr lang="zh-CN" altLang="en-US" b="1" dirty="0">
                <a:ea typeface="黑体" panose="02010609060101010101" pitchFamily="49" charset="-122"/>
              </a:rPr>
              <a:t>电路设计</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、模式控制电路</a:t>
            </a:r>
            <a:endParaRPr lang="en-US" altLang="zh-CN" sz="2000" b="1" dirty="0"/>
          </a:p>
          <a:p>
            <a:pPr lvl="1" eaLnBrk="1" hangingPunct="1"/>
            <a:endParaRPr lang="en-US" altLang="zh-CN" sz="800" b="1" dirty="0"/>
          </a:p>
          <a:p>
            <a:pPr lvl="2" eaLnBrk="1" hangingPunct="1"/>
            <a:r>
              <a:rPr lang="zh-CN" altLang="en-US" sz="1600" b="1" dirty="0">
                <a:solidFill>
                  <a:srgbClr val="FF0000"/>
                </a:solidFill>
              </a:rPr>
              <a:t>表</a:t>
            </a:r>
            <a:r>
              <a:rPr lang="en-US" altLang="zh-CN" sz="1600" b="1" dirty="0">
                <a:solidFill>
                  <a:srgbClr val="FF0000"/>
                </a:solidFill>
              </a:rPr>
              <a:t>9.5</a:t>
            </a:r>
            <a:r>
              <a:rPr lang="zh-CN" altLang="en-US" sz="1600" b="1" dirty="0"/>
              <a:t>：使能控制信号（</a:t>
            </a:r>
            <a:r>
              <a:rPr lang="en-US" altLang="zh-CN" sz="1600" b="1" dirty="0"/>
              <a:t>G</a:t>
            </a:r>
            <a:r>
              <a:rPr lang="zh-CN" altLang="en-US" sz="1600" b="1" dirty="0"/>
              <a:t>、</a:t>
            </a:r>
            <a:r>
              <a:rPr lang="en-US" altLang="zh-CN" sz="1600" b="1" dirty="0"/>
              <a:t>F</a:t>
            </a:r>
            <a:r>
              <a:rPr lang="zh-CN" altLang="en-US" sz="1600" b="1" dirty="0"/>
              <a:t>；</a:t>
            </a:r>
            <a:r>
              <a:rPr lang="en-US" altLang="zh-CN" sz="1600" b="1" dirty="0"/>
              <a:t>G</a:t>
            </a:r>
            <a:r>
              <a:rPr lang="zh-CN" altLang="en-US" sz="1600" b="1" dirty="0"/>
              <a:t>为译码电路的控制信号，</a:t>
            </a:r>
            <a:r>
              <a:rPr lang="en-US" altLang="zh-CN" sz="1600" b="1" dirty="0"/>
              <a:t>F</a:t>
            </a:r>
            <a:r>
              <a:rPr lang="zh-CN" altLang="en-US" sz="1600" b="1" dirty="0"/>
              <a:t>为显示驱动电路的控制信号）与模式控制变量（</a:t>
            </a:r>
            <a:r>
              <a:rPr lang="en-US" altLang="zh-CN" sz="1600" b="1" dirty="0"/>
              <a:t>K</a:t>
            </a:r>
            <a:r>
              <a:rPr lang="en-US" altLang="zh-CN" sz="1600" b="1" baseline="-25000" dirty="0"/>
              <a:t>1</a:t>
            </a:r>
            <a:r>
              <a:rPr lang="zh-CN" altLang="en-US" sz="1600" b="1" dirty="0"/>
              <a:t>、</a:t>
            </a:r>
            <a:r>
              <a:rPr lang="en-US" altLang="zh-CN" sz="1600" b="1" dirty="0"/>
              <a:t>K</a:t>
            </a:r>
            <a:r>
              <a:rPr lang="en-US" altLang="zh-CN" sz="1600" b="1" baseline="-25000" dirty="0"/>
              <a:t>0</a:t>
            </a:r>
            <a:r>
              <a:rPr lang="zh-CN" altLang="en-US" sz="1600" b="1" dirty="0"/>
              <a:t>）、时钟脉冲（</a:t>
            </a:r>
            <a:r>
              <a:rPr lang="en-US" altLang="zh-CN" sz="1600" b="1" dirty="0"/>
              <a:t>CP</a:t>
            </a:r>
            <a:r>
              <a:rPr lang="zh-CN" altLang="en-US" sz="1600" b="1" dirty="0"/>
              <a:t>）的关系。</a:t>
            </a:r>
            <a:endParaRPr lang="en-US" altLang="zh-CN" sz="800" b="1" dirty="0"/>
          </a:p>
        </p:txBody>
      </p:sp>
      <p:pic>
        <p:nvPicPr>
          <p:cNvPr id="5" name="图片 4">
            <a:extLst>
              <a:ext uri="{FF2B5EF4-FFF2-40B4-BE49-F238E27FC236}">
                <a16:creationId xmlns:a16="http://schemas.microsoft.com/office/drawing/2014/main" id="{5399BA33-B305-52AE-9B47-213FD0871EB7}"/>
              </a:ext>
            </a:extLst>
          </p:cNvPr>
          <p:cNvPicPr>
            <a:picLocks noChangeAspect="1"/>
          </p:cNvPicPr>
          <p:nvPr/>
        </p:nvPicPr>
        <p:blipFill>
          <a:blip r:embed="rId2"/>
          <a:stretch>
            <a:fillRect/>
          </a:stretch>
        </p:blipFill>
        <p:spPr>
          <a:xfrm>
            <a:off x="1115616" y="2182201"/>
            <a:ext cx="6339906" cy="4559167"/>
          </a:xfrm>
          <a:prstGeom prst="rect">
            <a:avLst/>
          </a:prstGeom>
        </p:spPr>
      </p:pic>
    </p:spTree>
    <p:extLst>
      <p:ext uri="{BB962C8B-B14F-4D97-AF65-F5344CB8AC3E}">
        <p14:creationId xmlns:p14="http://schemas.microsoft.com/office/powerpoint/2010/main" val="119319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4EEA8-443D-77A1-829B-49D693376633}"/>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D0A4ECFC-146C-AAF7-D40D-3905AAF02BD7}"/>
              </a:ext>
            </a:extLst>
          </p:cNvPr>
          <p:cNvSpPr>
            <a:spLocks noGrp="1" noChangeArrowheads="1"/>
          </p:cNvSpPr>
          <p:nvPr>
            <p:ph idx="1"/>
          </p:nvPr>
        </p:nvSpPr>
        <p:spPr>
          <a:xfrm>
            <a:off x="457200" y="332656"/>
            <a:ext cx="8229600" cy="4392488"/>
          </a:xfrm>
        </p:spPr>
        <p:txBody>
          <a:bodyPr/>
          <a:lstStyle/>
          <a:p>
            <a:pPr lvl="2" eaLnBrk="1" hangingPunct="1"/>
            <a:r>
              <a:rPr lang="zh-CN" altLang="en-US" sz="1600" b="1" dirty="0"/>
              <a:t>根据</a:t>
            </a:r>
            <a:r>
              <a:rPr lang="zh-CN" altLang="en-US" sz="1600" b="1" dirty="0">
                <a:solidFill>
                  <a:srgbClr val="FF0000"/>
                </a:solidFill>
              </a:rPr>
              <a:t>表</a:t>
            </a:r>
            <a:r>
              <a:rPr lang="en-US" altLang="zh-CN" sz="1600" b="1" dirty="0">
                <a:solidFill>
                  <a:srgbClr val="FF0000"/>
                </a:solidFill>
              </a:rPr>
              <a:t>9.5</a:t>
            </a:r>
            <a:r>
              <a:rPr lang="zh-CN" altLang="en-US" sz="1600" b="1" dirty="0"/>
              <a:t>，可以得到使能控制信号与模式控制和时钟脉冲的关系：</a:t>
            </a:r>
            <a:endParaRPr lang="en-US" altLang="zh-CN" sz="1600" b="1" dirty="0"/>
          </a:p>
          <a:p>
            <a:pPr lvl="2" eaLnBrk="1" hangingPunct="1"/>
            <a:endParaRPr lang="en-US" altLang="zh-CN" sz="1600" b="1" dirty="0"/>
          </a:p>
          <a:p>
            <a:pPr lvl="3" eaLnBrk="1" hangingPunct="1"/>
            <a:r>
              <a:rPr lang="en-US" altLang="zh-CN" sz="1400" b="1" dirty="0"/>
              <a:t>G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2</a:t>
            </a:r>
          </a:p>
          <a:p>
            <a:pPr lvl="3" eaLnBrk="1" hangingPunct="1"/>
            <a:endParaRPr lang="en-US" altLang="zh-CN" sz="1400" b="1" dirty="0"/>
          </a:p>
          <a:p>
            <a:pPr lvl="3" eaLnBrk="1" hangingPunct="1"/>
            <a:r>
              <a:rPr lang="en-US" altLang="zh-CN" sz="1400" b="1" dirty="0"/>
              <a:t>F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latin typeface="等线" panose="02010600030101010101" pitchFamily="2" charset="-122"/>
                <a:ea typeface="等线" panose="02010600030101010101" pitchFamily="2" charset="-122"/>
              </a:rPr>
              <a:t>·</a:t>
            </a:r>
            <a:r>
              <a:rPr lang="en-US" altLang="zh-CN" sz="1400" b="1" dirty="0"/>
              <a:t>CP</a:t>
            </a:r>
          </a:p>
          <a:p>
            <a:pPr marL="1371600" lvl="3" indent="0" eaLnBrk="1" hangingPunct="1">
              <a:buNone/>
            </a:pPr>
            <a:r>
              <a:rPr lang="en-US" altLang="zh-CN" sz="1400" b="1" dirty="0"/>
              <a:t>         = /(K</a:t>
            </a:r>
            <a:r>
              <a:rPr lang="en-US" altLang="zh-CN" sz="1400" b="1" baseline="-25000" dirty="0"/>
              <a:t>1</a:t>
            </a:r>
            <a:r>
              <a:rPr lang="en-US" altLang="zh-CN" sz="1400" b="1" dirty="0">
                <a:latin typeface="等线" panose="02010600030101010101" pitchFamily="2" charset="-122"/>
                <a:ea typeface="等线" panose="02010600030101010101" pitchFamily="2" charset="-122"/>
              </a:rPr>
              <a:t>·</a:t>
            </a:r>
            <a:r>
              <a:rPr lang="en-US" altLang="zh-CN" sz="1400" b="1" dirty="0"/>
              <a:t>K</a:t>
            </a:r>
            <a:r>
              <a:rPr lang="en-US" altLang="zh-CN" sz="1400" b="1" baseline="-25000" dirty="0"/>
              <a:t>0</a:t>
            </a:r>
            <a:r>
              <a:rPr lang="en-US" altLang="zh-CN" sz="1400" b="1" dirty="0">
                <a:latin typeface="等线" panose="02010600030101010101" pitchFamily="2" charset="-122"/>
                <a:ea typeface="等线" panose="02010600030101010101" pitchFamily="2" charset="-122"/>
              </a:rPr>
              <a:t>·/</a:t>
            </a:r>
            <a:r>
              <a:rPr lang="en-US" altLang="zh-CN" sz="1400" b="1" dirty="0"/>
              <a:t>CP)</a:t>
            </a:r>
          </a:p>
          <a:p>
            <a:pPr marL="914400" lvl="2" indent="0" eaLnBrk="1" hangingPunct="1">
              <a:buNone/>
            </a:pPr>
            <a:endParaRPr lang="en-US" altLang="zh-CN" sz="1600" b="1" dirty="0"/>
          </a:p>
          <a:p>
            <a:pPr lvl="2" eaLnBrk="1" hangingPunct="1"/>
            <a:r>
              <a:rPr lang="zh-CN" altLang="en-US" sz="1600" b="1" dirty="0"/>
              <a:t>根据</a:t>
            </a:r>
            <a:r>
              <a:rPr lang="en-US" altLang="zh-CN" sz="1600" b="1" dirty="0"/>
              <a:t>G</a:t>
            </a:r>
            <a:r>
              <a:rPr lang="zh-CN" altLang="en-US" sz="1600" b="1" dirty="0"/>
              <a:t>和</a:t>
            </a:r>
            <a:r>
              <a:rPr lang="en-US" altLang="zh-CN" sz="1600" b="1" dirty="0"/>
              <a:t>F</a:t>
            </a:r>
            <a:r>
              <a:rPr lang="zh-CN" altLang="en-US" sz="1600" b="1" dirty="0"/>
              <a:t>的逻辑公式，可以画出模式控制电路（</a:t>
            </a:r>
            <a:r>
              <a:rPr lang="zh-CN" altLang="en-US" sz="1600" b="1" dirty="0">
                <a:solidFill>
                  <a:srgbClr val="FF0000"/>
                </a:solidFill>
              </a:rPr>
              <a:t>图</a:t>
            </a:r>
            <a:r>
              <a:rPr lang="en-US" altLang="zh-CN" sz="1600" b="1" dirty="0">
                <a:solidFill>
                  <a:srgbClr val="FF0000"/>
                </a:solidFill>
              </a:rPr>
              <a:t>9.19</a:t>
            </a:r>
            <a:r>
              <a:rPr lang="zh-CN" altLang="en-US" sz="1600" b="1" dirty="0"/>
              <a:t>）。</a:t>
            </a:r>
            <a:endParaRPr lang="en-US" altLang="zh-CN" sz="1600" b="1" dirty="0"/>
          </a:p>
          <a:p>
            <a:pPr marL="914400" lvl="2" indent="0" eaLnBrk="1" hangingPunct="1">
              <a:buNone/>
            </a:pPr>
            <a:endParaRPr lang="en-US" altLang="zh-CN" sz="1600" b="1" dirty="0"/>
          </a:p>
          <a:p>
            <a:pPr marL="914400" lvl="2" indent="0" eaLnBrk="1" hangingPunct="1">
              <a:buNone/>
            </a:pPr>
            <a:endParaRPr lang="en-US" altLang="zh-CN" sz="1600" b="1" dirty="0"/>
          </a:p>
          <a:p>
            <a:pPr marL="914400" lvl="2" indent="0" eaLnBrk="1" hangingPunct="1">
              <a:buNone/>
            </a:pPr>
            <a:endParaRPr lang="en-US" altLang="zh-CN" sz="1600" b="1" dirty="0"/>
          </a:p>
          <a:p>
            <a:pPr lvl="2" eaLnBrk="1" hangingPunct="1"/>
            <a:endParaRPr lang="en-US" altLang="zh-CN" sz="800" b="1" dirty="0"/>
          </a:p>
        </p:txBody>
      </p:sp>
      <p:pic>
        <p:nvPicPr>
          <p:cNvPr id="3" name="图片 2">
            <a:extLst>
              <a:ext uri="{FF2B5EF4-FFF2-40B4-BE49-F238E27FC236}">
                <a16:creationId xmlns:a16="http://schemas.microsoft.com/office/drawing/2014/main" id="{C272B259-6EC5-4D42-F71B-861E368FBAA0}"/>
              </a:ext>
            </a:extLst>
          </p:cNvPr>
          <p:cNvPicPr>
            <a:picLocks noChangeAspect="1"/>
          </p:cNvPicPr>
          <p:nvPr/>
        </p:nvPicPr>
        <p:blipFill>
          <a:blip r:embed="rId2"/>
          <a:stretch>
            <a:fillRect/>
          </a:stretch>
        </p:blipFill>
        <p:spPr>
          <a:xfrm>
            <a:off x="2987824" y="3251044"/>
            <a:ext cx="3185157" cy="2948199"/>
          </a:xfrm>
          <a:prstGeom prst="rect">
            <a:avLst/>
          </a:prstGeom>
        </p:spPr>
      </p:pic>
    </p:spTree>
    <p:extLst>
      <p:ext uri="{BB962C8B-B14F-4D97-AF65-F5344CB8AC3E}">
        <p14:creationId xmlns:p14="http://schemas.microsoft.com/office/powerpoint/2010/main" val="259712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77C4-141F-7B00-0F2F-F01067F98F92}"/>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DDB8761B-FEF9-575C-106B-9A2F3017EEBF}"/>
              </a:ext>
            </a:extLst>
          </p:cNvPr>
          <p:cNvSpPr>
            <a:spLocks noGrp="1" noChangeArrowheads="1"/>
          </p:cNvSpPr>
          <p:nvPr>
            <p:ph idx="1"/>
          </p:nvPr>
        </p:nvSpPr>
        <p:spPr>
          <a:xfrm>
            <a:off x="457200" y="476672"/>
            <a:ext cx="8229600" cy="4392488"/>
          </a:xfrm>
        </p:spPr>
        <p:txBody>
          <a:bodyPr/>
          <a:lstStyle/>
          <a:p>
            <a:pPr lvl="1" eaLnBrk="1" hangingPunct="1"/>
            <a:r>
              <a:rPr lang="en-US" altLang="zh-CN" sz="2000" b="1" dirty="0"/>
              <a:t>2</a:t>
            </a:r>
            <a:r>
              <a:rPr lang="zh-CN" altLang="en-US" sz="2000" b="1" dirty="0"/>
              <a:t>、三进制计数器</a:t>
            </a:r>
            <a:endParaRPr lang="en-US" altLang="zh-CN" sz="2000" b="1" dirty="0"/>
          </a:p>
          <a:p>
            <a:pPr lvl="1" eaLnBrk="1" hangingPunct="1"/>
            <a:endParaRPr lang="en-US" altLang="zh-CN" sz="800" b="1" dirty="0"/>
          </a:p>
          <a:p>
            <a:pPr lvl="2" eaLnBrk="1" hangingPunct="1"/>
            <a:r>
              <a:rPr lang="zh-CN" altLang="en-US" sz="1600" b="1" dirty="0">
                <a:solidFill>
                  <a:srgbClr val="FF0000"/>
                </a:solidFill>
              </a:rPr>
              <a:t>表</a:t>
            </a:r>
            <a:r>
              <a:rPr lang="en-US" altLang="zh-CN" sz="1600" b="1" dirty="0">
                <a:solidFill>
                  <a:srgbClr val="FF0000"/>
                </a:solidFill>
              </a:rPr>
              <a:t>9.6</a:t>
            </a:r>
            <a:r>
              <a:rPr lang="zh-CN" altLang="en-US" sz="1600" b="1" dirty="0"/>
              <a:t>：三进制计数器的状态表。</a:t>
            </a:r>
            <a:endParaRPr lang="en-US" altLang="zh-CN" sz="1600" b="1" dirty="0"/>
          </a:p>
          <a:p>
            <a:pPr lvl="2" eaLnBrk="1" hangingPunct="1"/>
            <a:endParaRPr lang="en-US" altLang="zh-CN" sz="1600" b="1" dirty="0"/>
          </a:p>
          <a:p>
            <a:pPr lvl="2" eaLnBrk="1" hangingPunct="1"/>
            <a:r>
              <a:rPr lang="zh-CN" altLang="en-US" sz="1600" b="1" dirty="0">
                <a:solidFill>
                  <a:srgbClr val="FF0000"/>
                </a:solidFill>
              </a:rPr>
              <a:t>图</a:t>
            </a:r>
            <a:r>
              <a:rPr lang="en-US" altLang="zh-CN" sz="1600" b="1" dirty="0">
                <a:solidFill>
                  <a:srgbClr val="FF0000"/>
                </a:solidFill>
              </a:rPr>
              <a:t>9.20</a:t>
            </a:r>
            <a:r>
              <a:rPr lang="zh-CN" altLang="en-US" sz="1600" b="1" dirty="0"/>
              <a:t>：采用</a:t>
            </a:r>
            <a:r>
              <a:rPr lang="en-US" altLang="zh-CN" sz="1600" b="1" dirty="0"/>
              <a:t>J-K</a:t>
            </a:r>
            <a:r>
              <a:rPr lang="zh-CN" altLang="en-US" sz="1600" b="1" dirty="0"/>
              <a:t>触发器实现的三进制计数器的逻辑电路。</a:t>
            </a:r>
            <a:endParaRPr lang="en-US" altLang="zh-CN" sz="800" b="1" dirty="0"/>
          </a:p>
        </p:txBody>
      </p:sp>
      <p:pic>
        <p:nvPicPr>
          <p:cNvPr id="3" name="图片 2">
            <a:extLst>
              <a:ext uri="{FF2B5EF4-FFF2-40B4-BE49-F238E27FC236}">
                <a16:creationId xmlns:a16="http://schemas.microsoft.com/office/drawing/2014/main" id="{62FC1636-D218-7BC5-F5BD-F9CE20CC0687}"/>
              </a:ext>
            </a:extLst>
          </p:cNvPr>
          <p:cNvPicPr>
            <a:picLocks noChangeAspect="1"/>
          </p:cNvPicPr>
          <p:nvPr/>
        </p:nvPicPr>
        <p:blipFill>
          <a:blip r:embed="rId2"/>
          <a:stretch>
            <a:fillRect/>
          </a:stretch>
        </p:blipFill>
        <p:spPr>
          <a:xfrm>
            <a:off x="899592" y="3068960"/>
            <a:ext cx="7452320" cy="2808864"/>
          </a:xfrm>
          <a:prstGeom prst="rect">
            <a:avLst/>
          </a:prstGeom>
        </p:spPr>
      </p:pic>
    </p:spTree>
    <p:extLst>
      <p:ext uri="{BB962C8B-B14F-4D97-AF65-F5344CB8AC3E}">
        <p14:creationId xmlns:p14="http://schemas.microsoft.com/office/powerpoint/2010/main" val="1598594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E81BB-AB62-5C93-5726-166C1907F570}"/>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BCD49BF-49EB-AD9F-CEBA-4EBBC7D78318}"/>
              </a:ext>
            </a:extLst>
          </p:cNvPr>
          <p:cNvSpPr>
            <a:spLocks noGrp="1" noChangeArrowheads="1"/>
          </p:cNvSpPr>
          <p:nvPr>
            <p:ph idx="1"/>
          </p:nvPr>
        </p:nvSpPr>
        <p:spPr>
          <a:xfrm>
            <a:off x="457200" y="260648"/>
            <a:ext cx="8229600" cy="4392488"/>
          </a:xfrm>
        </p:spPr>
        <p:txBody>
          <a:bodyPr/>
          <a:lstStyle/>
          <a:p>
            <a:pPr lvl="1" eaLnBrk="1" hangingPunct="1"/>
            <a:r>
              <a:rPr lang="en-US" altLang="zh-CN" sz="2000" b="1" dirty="0"/>
              <a:t>3</a:t>
            </a:r>
            <a:r>
              <a:rPr lang="zh-CN" altLang="en-US" sz="2000" b="1" dirty="0"/>
              <a:t>、译码与显示驱动电路</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9.21(I)</a:t>
            </a:r>
            <a:r>
              <a:rPr lang="zh-CN" altLang="en-US" sz="1600" b="1" dirty="0"/>
              <a:t>：译码与显示驱动电路（图</a:t>
            </a:r>
            <a:r>
              <a:rPr lang="en-US" altLang="zh-CN" sz="1600" b="1" dirty="0"/>
              <a:t>9.21</a:t>
            </a:r>
            <a:r>
              <a:rPr lang="zh-CN" altLang="en-US" sz="1600" b="1" dirty="0"/>
              <a:t>的左半部分）。</a:t>
            </a:r>
            <a:endParaRPr lang="en-US" altLang="zh-CN" sz="1600" b="1" dirty="0"/>
          </a:p>
          <a:p>
            <a:pPr lvl="2" eaLnBrk="1" hangingPunct="1"/>
            <a:endParaRPr lang="en-US" altLang="zh-CN" sz="1600" b="1" dirty="0"/>
          </a:p>
          <a:p>
            <a:pPr lvl="1" eaLnBrk="1" hangingPunct="1"/>
            <a:r>
              <a:rPr lang="en-US" altLang="zh-CN" sz="2000" b="1" dirty="0"/>
              <a:t>4</a:t>
            </a:r>
            <a:r>
              <a:rPr lang="zh-CN" altLang="en-US" sz="2000" b="1" dirty="0"/>
              <a:t>、尾灯状态显示电路</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9.21(II)</a:t>
            </a:r>
            <a:r>
              <a:rPr lang="zh-CN" altLang="en-US" sz="1600" b="1" dirty="0"/>
              <a:t>：尾灯状态显示电路（图</a:t>
            </a:r>
            <a:r>
              <a:rPr lang="en-US" altLang="zh-CN" sz="1600" b="1" dirty="0"/>
              <a:t>9.21</a:t>
            </a:r>
            <a:r>
              <a:rPr lang="zh-CN" altLang="en-US" sz="1600" b="1" dirty="0"/>
              <a:t>的右半部分）。</a:t>
            </a:r>
            <a:endParaRPr lang="en-US" altLang="zh-CN" sz="800" b="1" dirty="0"/>
          </a:p>
          <a:p>
            <a:pPr lvl="2" eaLnBrk="1" hangingPunct="1"/>
            <a:endParaRPr lang="en-US" altLang="zh-CN" sz="800" b="1" dirty="0"/>
          </a:p>
        </p:txBody>
      </p:sp>
      <p:pic>
        <p:nvPicPr>
          <p:cNvPr id="4" name="图片 3">
            <a:extLst>
              <a:ext uri="{FF2B5EF4-FFF2-40B4-BE49-F238E27FC236}">
                <a16:creationId xmlns:a16="http://schemas.microsoft.com/office/drawing/2014/main" id="{09A42341-C7E2-31C8-F45A-FC0B176825BF}"/>
              </a:ext>
            </a:extLst>
          </p:cNvPr>
          <p:cNvPicPr>
            <a:picLocks noChangeAspect="1"/>
          </p:cNvPicPr>
          <p:nvPr/>
        </p:nvPicPr>
        <p:blipFill>
          <a:blip r:embed="rId2"/>
          <a:stretch>
            <a:fillRect/>
          </a:stretch>
        </p:blipFill>
        <p:spPr>
          <a:xfrm>
            <a:off x="1835696" y="2852936"/>
            <a:ext cx="4886957" cy="3823352"/>
          </a:xfrm>
          <a:prstGeom prst="rect">
            <a:avLst/>
          </a:prstGeom>
        </p:spPr>
      </p:pic>
      <p:sp>
        <p:nvSpPr>
          <p:cNvPr id="2" name="文本框 1">
            <a:extLst>
              <a:ext uri="{FF2B5EF4-FFF2-40B4-BE49-F238E27FC236}">
                <a16:creationId xmlns:a16="http://schemas.microsoft.com/office/drawing/2014/main" id="{65C85F35-9138-162D-1D39-6D4240460C3B}"/>
              </a:ext>
            </a:extLst>
          </p:cNvPr>
          <p:cNvSpPr txBox="1"/>
          <p:nvPr/>
        </p:nvSpPr>
        <p:spPr>
          <a:xfrm>
            <a:off x="3816697" y="3501008"/>
            <a:ext cx="45719" cy="2031325"/>
          </a:xfrm>
          <a:prstGeom prst="rect">
            <a:avLst/>
          </a:prstGeom>
          <a:noFill/>
        </p:spPr>
        <p:txBody>
          <a:bodyPr wrap="square" rtlCol="0">
            <a:spAutoFit/>
          </a:bodyPr>
          <a:lstStyle/>
          <a:p>
            <a:pPr algn="ctr"/>
            <a:r>
              <a:rPr lang="en-US" altLang="zh-CN" b="1" dirty="0">
                <a:solidFill>
                  <a:srgbClr val="FF0000"/>
                </a:solidFill>
              </a:rPr>
              <a:t>74LS138</a:t>
            </a:r>
            <a:endParaRPr lang="zh-CN" altLang="en-US" b="1" dirty="0">
              <a:solidFill>
                <a:srgbClr val="FF0000"/>
              </a:solidFill>
            </a:endParaRPr>
          </a:p>
        </p:txBody>
      </p:sp>
    </p:spTree>
    <p:extLst>
      <p:ext uri="{BB962C8B-B14F-4D97-AF65-F5344CB8AC3E}">
        <p14:creationId xmlns:p14="http://schemas.microsoft.com/office/powerpoint/2010/main" val="388279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9F49D-BE03-8EDC-80BB-C27837F0062F}"/>
            </a:ext>
          </a:extLst>
        </p:cNvPr>
        <p:cNvGrpSpPr/>
        <p:nvPr/>
      </p:nvGrpSpPr>
      <p:grpSpPr>
        <a:xfrm>
          <a:off x="0" y="0"/>
          <a:ext cx="0" cy="0"/>
          <a:chOff x="0" y="0"/>
          <a:chExt cx="0" cy="0"/>
        </a:xfrm>
      </p:grpSpPr>
      <p:sp>
        <p:nvSpPr>
          <p:cNvPr id="2" name="内容占位符 2">
            <a:extLst>
              <a:ext uri="{FF2B5EF4-FFF2-40B4-BE49-F238E27FC236}">
                <a16:creationId xmlns:a16="http://schemas.microsoft.com/office/drawing/2014/main" id="{FA29456A-BA5E-526F-15B9-49DB297F2571}"/>
              </a:ext>
            </a:extLst>
          </p:cNvPr>
          <p:cNvSpPr>
            <a:spLocks noGrp="1" noChangeArrowheads="1"/>
          </p:cNvSpPr>
          <p:nvPr>
            <p:ph idx="1"/>
          </p:nvPr>
        </p:nvSpPr>
        <p:spPr>
          <a:xfrm>
            <a:off x="457200" y="548680"/>
            <a:ext cx="8229600" cy="4392488"/>
          </a:xfrm>
        </p:spPr>
        <p:txBody>
          <a:bodyPr/>
          <a:lstStyle/>
          <a:p>
            <a:pPr eaLnBrk="1" hangingPunct="1"/>
            <a:r>
              <a:rPr lang="zh-CN" altLang="en-US" sz="1800" b="1" dirty="0">
                <a:solidFill>
                  <a:srgbClr val="FF0000"/>
                </a:solidFill>
              </a:rPr>
              <a:t>图</a:t>
            </a:r>
            <a:r>
              <a:rPr lang="en-US" altLang="zh-CN" sz="1800" b="1" dirty="0">
                <a:solidFill>
                  <a:srgbClr val="FF0000"/>
                </a:solidFill>
              </a:rPr>
              <a:t>9.22</a:t>
            </a:r>
            <a:r>
              <a:rPr lang="zh-CN" altLang="en-US" sz="1800" b="1" dirty="0"/>
              <a:t>：完整的汽车尾灯控制器的逻辑电路。</a:t>
            </a:r>
            <a:endParaRPr lang="en-US" altLang="zh-CN" sz="1000" b="1" dirty="0"/>
          </a:p>
        </p:txBody>
      </p:sp>
      <p:pic>
        <p:nvPicPr>
          <p:cNvPr id="5" name="图片 4">
            <a:extLst>
              <a:ext uri="{FF2B5EF4-FFF2-40B4-BE49-F238E27FC236}">
                <a16:creationId xmlns:a16="http://schemas.microsoft.com/office/drawing/2014/main" id="{02CBE7B9-C012-C691-12F2-EE4189EBBF19}"/>
              </a:ext>
            </a:extLst>
          </p:cNvPr>
          <p:cNvPicPr>
            <a:picLocks noChangeAspect="1"/>
          </p:cNvPicPr>
          <p:nvPr/>
        </p:nvPicPr>
        <p:blipFill>
          <a:blip r:embed="rId2"/>
          <a:stretch>
            <a:fillRect/>
          </a:stretch>
        </p:blipFill>
        <p:spPr>
          <a:xfrm>
            <a:off x="1403648" y="1628800"/>
            <a:ext cx="5867064" cy="4544521"/>
          </a:xfrm>
          <a:prstGeom prst="rect">
            <a:avLst/>
          </a:prstGeom>
        </p:spPr>
      </p:pic>
      <p:sp>
        <p:nvSpPr>
          <p:cNvPr id="3" name="文本框 2">
            <a:extLst>
              <a:ext uri="{FF2B5EF4-FFF2-40B4-BE49-F238E27FC236}">
                <a16:creationId xmlns:a16="http://schemas.microsoft.com/office/drawing/2014/main" id="{4DB97840-5D3F-371D-0AF8-24921C1254A1}"/>
              </a:ext>
            </a:extLst>
          </p:cNvPr>
          <p:cNvSpPr txBox="1"/>
          <p:nvPr/>
        </p:nvSpPr>
        <p:spPr>
          <a:xfrm>
            <a:off x="4515757" y="2276872"/>
            <a:ext cx="45719" cy="2031325"/>
          </a:xfrm>
          <a:prstGeom prst="rect">
            <a:avLst/>
          </a:prstGeom>
          <a:noFill/>
        </p:spPr>
        <p:txBody>
          <a:bodyPr wrap="square" rtlCol="0">
            <a:spAutoFit/>
          </a:bodyPr>
          <a:lstStyle/>
          <a:p>
            <a:pPr algn="ctr"/>
            <a:r>
              <a:rPr lang="en-US" altLang="zh-CN" b="1" dirty="0">
                <a:solidFill>
                  <a:srgbClr val="FF0000"/>
                </a:solidFill>
              </a:rPr>
              <a:t>74LS138</a:t>
            </a:r>
            <a:endParaRPr lang="zh-CN" altLang="en-US" b="1" dirty="0">
              <a:solidFill>
                <a:srgbClr val="FF0000"/>
              </a:solidFill>
            </a:endParaRPr>
          </a:p>
        </p:txBody>
      </p:sp>
    </p:spTree>
    <p:extLst>
      <p:ext uri="{BB962C8B-B14F-4D97-AF65-F5344CB8AC3E}">
        <p14:creationId xmlns:p14="http://schemas.microsoft.com/office/powerpoint/2010/main" val="1354183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9.5    </a:t>
            </a:r>
            <a:r>
              <a:rPr lang="zh-CN" altLang="en-US" b="1" dirty="0">
                <a:solidFill>
                  <a:srgbClr val="002060"/>
                </a:solidFill>
                <a:latin typeface="+mn-lt"/>
                <a:ea typeface="黑体" pitchFamily="49" charset="-122"/>
              </a:rPr>
              <a:t>数字钟设计</a:t>
            </a:r>
            <a:endParaRPr lang="zh-CN" altLang="en-US" dirty="0">
              <a:solidFill>
                <a:srgbClr val="002060"/>
              </a:solidFill>
              <a:latin typeface="+mn-lt"/>
              <a:ea typeface="黑体" pitchFamily="49" charset="-122"/>
            </a:endParaRPr>
          </a:p>
        </p:txBody>
      </p:sp>
      <p:sp>
        <p:nvSpPr>
          <p:cNvPr id="6" name="内容占位符 2">
            <a:extLst>
              <a:ext uri="{FF2B5EF4-FFF2-40B4-BE49-F238E27FC236}">
                <a16:creationId xmlns:a16="http://schemas.microsoft.com/office/drawing/2014/main" id="{435664B6-96F8-955F-4A82-2432341ADAB3}"/>
              </a:ext>
            </a:extLst>
          </p:cNvPr>
          <p:cNvSpPr>
            <a:spLocks noGrp="1" noChangeArrowheads="1"/>
          </p:cNvSpPr>
          <p:nvPr>
            <p:ph idx="1"/>
          </p:nvPr>
        </p:nvSpPr>
        <p:spPr>
          <a:xfrm>
            <a:off x="457200" y="2060848"/>
            <a:ext cx="8229600" cy="3753544"/>
          </a:xfrm>
        </p:spPr>
        <p:txBody>
          <a:bodyPr/>
          <a:lstStyle/>
          <a:p>
            <a:pPr eaLnBrk="1" hangingPunct="1"/>
            <a:r>
              <a:rPr lang="en-US" altLang="zh-CN" b="1" dirty="0">
                <a:ea typeface="黑体" panose="02010609060101010101" pitchFamily="49" charset="-122"/>
              </a:rPr>
              <a:t>9.5.1  </a:t>
            </a:r>
            <a:r>
              <a:rPr lang="zh-CN" altLang="en-US" b="1" dirty="0">
                <a:ea typeface="黑体" panose="02010609060101010101" pitchFamily="49" charset="-122"/>
              </a:rPr>
              <a:t>设计要求</a:t>
            </a:r>
            <a:endParaRPr lang="en-US" altLang="zh-CN" b="1" dirty="0">
              <a:ea typeface="黑体" panose="02010609060101010101" pitchFamily="49" charset="-122"/>
            </a:endParaRPr>
          </a:p>
          <a:p>
            <a:pPr eaLnBrk="1" hangingPunct="1"/>
            <a:endParaRPr lang="en-US" altLang="zh-CN" sz="1600" b="1" dirty="0"/>
          </a:p>
          <a:p>
            <a:pPr lvl="1" eaLnBrk="1" hangingPunct="1"/>
            <a:r>
              <a:rPr lang="zh-CN" altLang="en-US" sz="2000" b="1" dirty="0"/>
              <a:t>设计一个数字钟，要求如下：</a:t>
            </a:r>
            <a:endParaRPr lang="en-US" altLang="zh-CN" sz="1600" b="1" dirty="0"/>
          </a:p>
          <a:p>
            <a:pPr marL="1257300" lvl="2" indent="-342900" eaLnBrk="1" hangingPunct="1">
              <a:buFont typeface="+mj-ea"/>
              <a:buAutoNum type="circleNumDbPlain"/>
            </a:pPr>
            <a:endParaRPr lang="en-US" altLang="zh-CN" sz="1600" b="1" dirty="0"/>
          </a:p>
          <a:p>
            <a:pPr marL="1257300" lvl="2" indent="-342900" eaLnBrk="1" hangingPunct="1">
              <a:buFont typeface="+mj-ea"/>
              <a:buAutoNum type="circleNumDbPlain"/>
            </a:pPr>
            <a:r>
              <a:rPr lang="zh-CN" altLang="en-US" sz="1600" b="1" dirty="0"/>
              <a:t>信号发生器产生稳定的脉冲信号，作为数字钟的计时基准；</a:t>
            </a:r>
            <a:endParaRPr lang="en-US" altLang="zh-CN" sz="1600" b="1" dirty="0"/>
          </a:p>
          <a:p>
            <a:pPr marL="1257300" lvl="2" indent="-342900" eaLnBrk="1" hangingPunct="1">
              <a:buFont typeface="+mj-ea"/>
              <a:buAutoNum type="circleNumDbPlain"/>
            </a:pPr>
            <a:endParaRPr lang="en-US" altLang="zh-CN" sz="1600" b="1" dirty="0"/>
          </a:p>
          <a:p>
            <a:pPr marL="1257300" lvl="2" indent="-342900" eaLnBrk="1" hangingPunct="1">
              <a:buFont typeface="+mj-ea"/>
              <a:buAutoNum type="circleNumDbPlain"/>
            </a:pPr>
            <a:r>
              <a:rPr lang="zh-CN" altLang="en-US" sz="1600" b="1" dirty="0"/>
              <a:t>具有“时”“分”“秒”的十进制数字显示；</a:t>
            </a:r>
            <a:endParaRPr lang="en-US" altLang="zh-CN" sz="1600" b="1" dirty="0"/>
          </a:p>
          <a:p>
            <a:pPr marL="1257300" lvl="2" indent="-342900" eaLnBrk="1" hangingPunct="1">
              <a:buFont typeface="+mj-ea"/>
              <a:buAutoNum type="circleNumDbPlain"/>
            </a:pPr>
            <a:endParaRPr lang="en-US" altLang="zh-CN" sz="1600" b="1" dirty="0"/>
          </a:p>
          <a:p>
            <a:pPr marL="1257300" lvl="2" indent="-342900" eaLnBrk="1" hangingPunct="1">
              <a:buFont typeface="+mj-ea"/>
              <a:buAutoNum type="circleNumDbPlain"/>
            </a:pPr>
            <a:r>
              <a:rPr lang="zh-CN" altLang="en-US" sz="1600" b="1" dirty="0"/>
              <a:t>“时”采用</a:t>
            </a:r>
            <a:r>
              <a:rPr lang="en-US" altLang="zh-CN" sz="1600" b="1" dirty="0"/>
              <a:t>24</a:t>
            </a:r>
            <a:r>
              <a:rPr lang="zh-CN" altLang="en-US" sz="1600" b="1" dirty="0"/>
              <a:t>进制，“分”“秒”采用</a:t>
            </a:r>
            <a:r>
              <a:rPr lang="en-US" altLang="zh-CN" sz="1600" b="1" dirty="0"/>
              <a:t>60</a:t>
            </a:r>
            <a:r>
              <a:rPr lang="zh-CN" altLang="en-US" sz="1600" b="1" dirty="0"/>
              <a:t>进制；</a:t>
            </a:r>
            <a:endParaRPr lang="en-US" altLang="zh-CN" sz="1600" b="1" dirty="0"/>
          </a:p>
          <a:p>
            <a:pPr marL="1257300" lvl="2" indent="-342900" eaLnBrk="1" hangingPunct="1">
              <a:buFont typeface="+mj-ea"/>
              <a:buAutoNum type="circleNumDbPlain"/>
            </a:pPr>
            <a:endParaRPr lang="en-US" altLang="zh-CN" sz="1600" b="1" dirty="0"/>
          </a:p>
          <a:p>
            <a:pPr marL="1257300" lvl="2" indent="-342900" eaLnBrk="1" hangingPunct="1">
              <a:buFont typeface="+mj-ea"/>
              <a:buAutoNum type="circleNumDbPlain"/>
            </a:pPr>
            <a:r>
              <a:rPr lang="zh-CN" altLang="en-US" sz="1600" b="1" dirty="0"/>
              <a:t>具有校时功能，可在任何时候将其调至标准时间或者指定时间。</a:t>
            </a:r>
            <a:endParaRPr lang="en-US" altLang="zh-CN" sz="1200" b="1" dirty="0"/>
          </a:p>
          <a:p>
            <a:pPr lvl="1" eaLnBrk="1" hangingPunct="1"/>
            <a:endParaRPr lang="en-US" altLang="zh-CN" sz="1600" b="1" dirty="0"/>
          </a:p>
        </p:txBody>
      </p:sp>
      <p:sp>
        <p:nvSpPr>
          <p:cNvPr id="3" name="文本框 2">
            <a:extLst>
              <a:ext uri="{FF2B5EF4-FFF2-40B4-BE49-F238E27FC236}">
                <a16:creationId xmlns:a16="http://schemas.microsoft.com/office/drawing/2014/main" id="{34F31A87-B695-2009-BD73-46C8131D5D4F}"/>
              </a:ext>
            </a:extLst>
          </p:cNvPr>
          <p:cNvSpPr txBox="1"/>
          <p:nvPr/>
        </p:nvSpPr>
        <p:spPr>
          <a:xfrm>
            <a:off x="7092280" y="507207"/>
            <a:ext cx="1224136" cy="646331"/>
          </a:xfrm>
          <a:prstGeom prst="rect">
            <a:avLst/>
          </a:prstGeom>
          <a:solidFill>
            <a:srgbClr val="FFFF00"/>
          </a:solidFill>
        </p:spPr>
        <p:txBody>
          <a:bodyPr wrap="square">
            <a:spAutoFit/>
          </a:bodyPr>
          <a:lstStyle/>
          <a:p>
            <a:r>
              <a:rPr lang="en-US" altLang="zh-CN" sz="1200" b="1" dirty="0">
                <a:solidFill>
                  <a:srgbClr val="111111"/>
                </a:solidFill>
                <a:latin typeface="Avenir"/>
              </a:rPr>
              <a:t>9.5.1  </a:t>
            </a:r>
            <a:r>
              <a:rPr lang="zh-CN" altLang="en-US" sz="1200" b="1" dirty="0">
                <a:solidFill>
                  <a:srgbClr val="111111"/>
                </a:solidFill>
                <a:latin typeface="Avenir"/>
              </a:rPr>
              <a:t>设计要求</a:t>
            </a:r>
          </a:p>
          <a:p>
            <a:r>
              <a:rPr lang="en-US" altLang="zh-CN" sz="1200" b="1" dirty="0">
                <a:solidFill>
                  <a:srgbClr val="111111"/>
                </a:solidFill>
                <a:latin typeface="Avenir"/>
              </a:rPr>
              <a:t>9.5.2  </a:t>
            </a:r>
            <a:r>
              <a:rPr lang="zh-CN" altLang="en-US" sz="1200" b="1" dirty="0">
                <a:solidFill>
                  <a:srgbClr val="111111"/>
                </a:solidFill>
                <a:latin typeface="Avenir"/>
              </a:rPr>
              <a:t>功能描述</a:t>
            </a:r>
          </a:p>
          <a:p>
            <a:r>
              <a:rPr lang="en-US" altLang="zh-CN" sz="1200" b="1" dirty="0">
                <a:solidFill>
                  <a:srgbClr val="111111"/>
                </a:solidFill>
                <a:latin typeface="Avenir"/>
              </a:rPr>
              <a:t>9.5.3  </a:t>
            </a:r>
            <a:r>
              <a:rPr lang="zh-CN" altLang="en-US" sz="1200" b="1" dirty="0">
                <a:solidFill>
                  <a:srgbClr val="111111"/>
                </a:solidFill>
                <a:latin typeface="Avenir"/>
              </a:rPr>
              <a:t>电路设计</a:t>
            </a:r>
          </a:p>
        </p:txBody>
      </p:sp>
    </p:spTree>
    <p:extLst>
      <p:ext uri="{BB962C8B-B14F-4D97-AF65-F5344CB8AC3E}">
        <p14:creationId xmlns:p14="http://schemas.microsoft.com/office/powerpoint/2010/main" val="3531458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9ECEDD-52BA-4709-B6A3-077E33697C29}"/>
              </a:ext>
            </a:extLst>
          </p:cNvPr>
          <p:cNvSpPr>
            <a:spLocks noGrp="1"/>
          </p:cNvSpPr>
          <p:nvPr>
            <p:ph type="title"/>
          </p:nvPr>
        </p:nvSpPr>
        <p:spPr>
          <a:xfrm>
            <a:off x="0" y="274638"/>
            <a:ext cx="9144000" cy="1143000"/>
          </a:xfrm>
        </p:spPr>
        <p:txBody>
          <a:bodyPr rtlCol="0">
            <a:normAutofit/>
          </a:bodyPr>
          <a:lstStyle/>
          <a:p>
            <a:pPr eaLnBrk="1" fontAlgn="auto" hangingPunct="1">
              <a:spcAft>
                <a:spcPts val="0"/>
              </a:spcAft>
              <a:defRPr/>
            </a:pPr>
            <a:r>
              <a:rPr lang="zh-CN" altLang="en-US" b="1" dirty="0">
                <a:solidFill>
                  <a:srgbClr val="FF0000"/>
                </a:solidFill>
                <a:latin typeface="+mn-lt"/>
                <a:ea typeface="黑体" pitchFamily="49" charset="-122"/>
              </a:rPr>
              <a:t>第</a:t>
            </a:r>
            <a:r>
              <a:rPr lang="en-US" altLang="zh-CN" b="1" dirty="0">
                <a:solidFill>
                  <a:srgbClr val="FF0000"/>
                </a:solidFill>
                <a:latin typeface="+mn-lt"/>
                <a:ea typeface="黑体" pitchFamily="49" charset="-122"/>
              </a:rPr>
              <a:t>9</a:t>
            </a:r>
            <a:r>
              <a:rPr lang="zh-CN" altLang="en-US" b="1" dirty="0">
                <a:solidFill>
                  <a:srgbClr val="FF0000"/>
                </a:solidFill>
                <a:latin typeface="+mn-lt"/>
                <a:ea typeface="黑体" pitchFamily="49" charset="-122"/>
              </a:rPr>
              <a:t>章    综合应用举例</a:t>
            </a:r>
          </a:p>
        </p:txBody>
      </p:sp>
      <p:sp>
        <p:nvSpPr>
          <p:cNvPr id="33795" name="内容占位符 2">
            <a:extLst>
              <a:ext uri="{FF2B5EF4-FFF2-40B4-BE49-F238E27FC236}">
                <a16:creationId xmlns:a16="http://schemas.microsoft.com/office/drawing/2014/main" id="{EB6EC2CD-ED79-448C-A492-355A71692806}"/>
              </a:ext>
            </a:extLst>
          </p:cNvPr>
          <p:cNvSpPr>
            <a:spLocks noGrp="1" noChangeArrowheads="1"/>
          </p:cNvSpPr>
          <p:nvPr>
            <p:ph idx="1"/>
          </p:nvPr>
        </p:nvSpPr>
        <p:spPr>
          <a:xfrm>
            <a:off x="465375" y="1916832"/>
            <a:ext cx="8229600" cy="4525963"/>
          </a:xfrm>
        </p:spPr>
        <p:txBody>
          <a:bodyPr/>
          <a:lstStyle/>
          <a:p>
            <a:pPr eaLnBrk="1" hangingPunct="1"/>
            <a:r>
              <a:rPr lang="en-US" altLang="zh-CN" sz="2800" b="1" dirty="0">
                <a:solidFill>
                  <a:srgbClr val="002060"/>
                </a:solidFill>
                <a:ea typeface="黑体" panose="02010609060101010101" pitchFamily="49" charset="-122"/>
              </a:rPr>
              <a:t>9.1</a:t>
            </a:r>
            <a:r>
              <a:rPr lang="zh-CN" altLang="en-US" sz="2800" b="1" dirty="0">
                <a:solidFill>
                  <a:srgbClr val="002060"/>
                </a:solidFill>
                <a:ea typeface="黑体" panose="02010609060101010101" pitchFamily="49" charset="-122"/>
              </a:rPr>
              <a:t>　简单运算器设计</a:t>
            </a:r>
            <a:endParaRPr lang="en-US" altLang="zh-CN" sz="2800" b="1" dirty="0">
              <a:solidFill>
                <a:srgbClr val="002060"/>
              </a:solidFill>
              <a:ea typeface="黑体" panose="02010609060101010101" pitchFamily="49" charset="-122"/>
            </a:endParaRPr>
          </a:p>
          <a:p>
            <a:pPr eaLnBrk="1" hangingPunct="1"/>
            <a:endParaRPr lang="en-US" altLang="zh-CN" sz="1800" b="1" dirty="0">
              <a:solidFill>
                <a:srgbClr val="002060"/>
              </a:solidFill>
              <a:ea typeface="黑体" panose="02010609060101010101" pitchFamily="49" charset="-122"/>
            </a:endParaRPr>
          </a:p>
          <a:p>
            <a:pPr eaLnBrk="1" hangingPunct="1"/>
            <a:r>
              <a:rPr lang="en-US" altLang="zh-CN" sz="2800" b="1" dirty="0">
                <a:solidFill>
                  <a:srgbClr val="002060"/>
                </a:solidFill>
                <a:ea typeface="黑体" panose="02010609060101010101" pitchFamily="49" charset="-122"/>
              </a:rPr>
              <a:t>9.2</a:t>
            </a:r>
            <a:r>
              <a:rPr lang="zh-CN" altLang="en-US" sz="2800" b="1" dirty="0">
                <a:solidFill>
                  <a:srgbClr val="002060"/>
                </a:solidFill>
                <a:ea typeface="黑体" panose="02010609060101010101" pitchFamily="49" charset="-122"/>
              </a:rPr>
              <a:t>　时序信号发生器设计　</a:t>
            </a:r>
            <a:endParaRPr lang="en-US" altLang="zh-CN" sz="2800" b="1" dirty="0">
              <a:solidFill>
                <a:srgbClr val="002060"/>
              </a:solidFill>
              <a:ea typeface="黑体" panose="02010609060101010101" pitchFamily="49" charset="-122"/>
            </a:endParaRPr>
          </a:p>
          <a:p>
            <a:pPr eaLnBrk="1" hangingPunct="1"/>
            <a:endParaRPr lang="en-US" altLang="zh-CN" sz="1800" b="1" dirty="0">
              <a:solidFill>
                <a:srgbClr val="002060"/>
              </a:solidFill>
              <a:ea typeface="黑体" panose="02010609060101010101" pitchFamily="49" charset="-122"/>
            </a:endParaRPr>
          </a:p>
          <a:p>
            <a:pPr eaLnBrk="1" hangingPunct="1"/>
            <a:r>
              <a:rPr lang="en-US" altLang="zh-CN" sz="2800" b="1" dirty="0">
                <a:solidFill>
                  <a:srgbClr val="002060"/>
                </a:solidFill>
                <a:ea typeface="黑体" panose="02010609060101010101" pitchFamily="49" charset="-122"/>
              </a:rPr>
              <a:t>9.3</a:t>
            </a:r>
            <a:r>
              <a:rPr lang="zh-CN" altLang="en-US" sz="2800" b="1" dirty="0">
                <a:solidFill>
                  <a:srgbClr val="002060"/>
                </a:solidFill>
                <a:ea typeface="黑体" panose="02010609060101010101" pitchFamily="49" charset="-122"/>
              </a:rPr>
              <a:t>　弹道计时器设计</a:t>
            </a:r>
            <a:endParaRPr lang="en-US" altLang="zh-CN" sz="2800" b="1" dirty="0">
              <a:solidFill>
                <a:srgbClr val="002060"/>
              </a:solidFill>
              <a:ea typeface="黑体" panose="02010609060101010101" pitchFamily="49" charset="-122"/>
            </a:endParaRPr>
          </a:p>
          <a:p>
            <a:pPr eaLnBrk="1" hangingPunct="1"/>
            <a:endParaRPr lang="en-US" altLang="zh-CN" sz="1800" b="1" dirty="0">
              <a:solidFill>
                <a:srgbClr val="002060"/>
              </a:solidFill>
              <a:ea typeface="黑体" panose="02010609060101010101" pitchFamily="49" charset="-122"/>
            </a:endParaRPr>
          </a:p>
          <a:p>
            <a:pPr eaLnBrk="1" hangingPunct="1"/>
            <a:r>
              <a:rPr lang="en-US" altLang="zh-CN" sz="2800" b="1" dirty="0">
                <a:solidFill>
                  <a:srgbClr val="002060"/>
                </a:solidFill>
                <a:ea typeface="黑体" panose="02010609060101010101" pitchFamily="49" charset="-122"/>
              </a:rPr>
              <a:t>9.4    </a:t>
            </a:r>
            <a:r>
              <a:rPr lang="zh-CN" altLang="en-US" sz="2800" b="1" dirty="0">
                <a:solidFill>
                  <a:srgbClr val="002060"/>
                </a:solidFill>
                <a:ea typeface="黑体" panose="02010609060101010101" pitchFamily="49" charset="-122"/>
              </a:rPr>
              <a:t>汽车尾灯控制器设计</a:t>
            </a:r>
            <a:endParaRPr lang="en-US" altLang="zh-CN" sz="2800" b="1" dirty="0">
              <a:solidFill>
                <a:srgbClr val="002060"/>
              </a:solidFill>
              <a:ea typeface="黑体" panose="02010609060101010101" pitchFamily="49" charset="-122"/>
            </a:endParaRPr>
          </a:p>
          <a:p>
            <a:pPr eaLnBrk="1" hangingPunct="1"/>
            <a:endParaRPr lang="en-US" altLang="zh-CN" sz="1800" b="1" dirty="0">
              <a:solidFill>
                <a:srgbClr val="002060"/>
              </a:solidFill>
              <a:ea typeface="黑体" panose="02010609060101010101" pitchFamily="49" charset="-122"/>
            </a:endParaRPr>
          </a:p>
          <a:p>
            <a:pPr eaLnBrk="1" hangingPunct="1"/>
            <a:r>
              <a:rPr lang="en-US" altLang="zh-CN" sz="2800" b="1" dirty="0">
                <a:solidFill>
                  <a:srgbClr val="002060"/>
                </a:solidFill>
                <a:ea typeface="黑体" panose="02010609060101010101" pitchFamily="49" charset="-122"/>
              </a:rPr>
              <a:t>9.5    </a:t>
            </a:r>
            <a:r>
              <a:rPr lang="zh-CN" altLang="en-US" sz="2800" b="1" dirty="0">
                <a:solidFill>
                  <a:srgbClr val="002060"/>
                </a:solidFill>
                <a:ea typeface="黑体" panose="02010609060101010101" pitchFamily="49" charset="-122"/>
              </a:rPr>
              <a:t>数字钟设计</a:t>
            </a:r>
            <a:endParaRPr lang="en-US" altLang="zh-CN" sz="2800" b="1" dirty="0">
              <a:solidFill>
                <a:srgbClr val="002060"/>
              </a:solidFill>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680520"/>
          </a:xfrm>
        </p:spPr>
        <p:txBody>
          <a:bodyPr/>
          <a:lstStyle/>
          <a:p>
            <a:pPr eaLnBrk="1" hangingPunct="1"/>
            <a:r>
              <a:rPr lang="en-US" altLang="zh-CN" b="1" dirty="0">
                <a:ea typeface="黑体" panose="02010609060101010101" pitchFamily="49" charset="-122"/>
              </a:rPr>
              <a:t>9.5.2  </a:t>
            </a:r>
            <a:r>
              <a:rPr lang="zh-CN" altLang="en-US" b="1" dirty="0">
                <a:ea typeface="黑体" panose="02010609060101010101" pitchFamily="49" charset="-122"/>
              </a:rPr>
              <a:t>功能描述</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zh-CN" altLang="en-US" sz="1600" b="1" dirty="0">
                <a:solidFill>
                  <a:srgbClr val="FF0000"/>
                </a:solidFill>
              </a:rPr>
              <a:t>图</a:t>
            </a:r>
            <a:r>
              <a:rPr lang="en-US" altLang="zh-CN" sz="1600" b="1" dirty="0">
                <a:solidFill>
                  <a:srgbClr val="FF0000"/>
                </a:solidFill>
              </a:rPr>
              <a:t>9.23</a:t>
            </a:r>
            <a:r>
              <a:rPr lang="zh-CN" altLang="en-US" sz="1600" b="1" dirty="0"/>
              <a:t>：数字钟电路的结构框图。该数字钟由方波信号发生器、分频电路、校时电路，以及“时”“分”“秒”计数显示电路组成。</a:t>
            </a:r>
            <a:endParaRPr lang="en-US" altLang="zh-CN" sz="1400" b="1" dirty="0"/>
          </a:p>
        </p:txBody>
      </p:sp>
      <p:pic>
        <p:nvPicPr>
          <p:cNvPr id="3" name="图片 2">
            <a:extLst>
              <a:ext uri="{FF2B5EF4-FFF2-40B4-BE49-F238E27FC236}">
                <a16:creationId xmlns:a16="http://schemas.microsoft.com/office/drawing/2014/main" id="{52082F39-CCF4-B438-9393-5AA9A4D14B78}"/>
              </a:ext>
            </a:extLst>
          </p:cNvPr>
          <p:cNvPicPr>
            <a:picLocks noChangeAspect="1"/>
          </p:cNvPicPr>
          <p:nvPr/>
        </p:nvPicPr>
        <p:blipFill>
          <a:blip r:embed="rId2"/>
          <a:stretch>
            <a:fillRect/>
          </a:stretch>
        </p:blipFill>
        <p:spPr>
          <a:xfrm>
            <a:off x="1619672" y="1772816"/>
            <a:ext cx="5680915" cy="4516793"/>
          </a:xfrm>
          <a:prstGeom prst="rect">
            <a:avLst/>
          </a:prstGeom>
        </p:spPr>
      </p:pic>
    </p:spTree>
    <p:extLst>
      <p:ext uri="{BB962C8B-B14F-4D97-AF65-F5344CB8AC3E}">
        <p14:creationId xmlns:p14="http://schemas.microsoft.com/office/powerpoint/2010/main" val="3942290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392488"/>
          </a:xfrm>
        </p:spPr>
        <p:txBody>
          <a:bodyPr/>
          <a:lstStyle/>
          <a:p>
            <a:pPr eaLnBrk="1" hangingPunct="1"/>
            <a:r>
              <a:rPr lang="en-US" altLang="zh-CN" b="1" dirty="0">
                <a:ea typeface="黑体" panose="02010609060101010101" pitchFamily="49" charset="-122"/>
              </a:rPr>
              <a:t>9.5.3  </a:t>
            </a:r>
            <a:r>
              <a:rPr lang="zh-CN" altLang="en-US" b="1" dirty="0">
                <a:ea typeface="黑体" panose="02010609060101010101" pitchFamily="49" charset="-122"/>
              </a:rPr>
              <a:t>电路设计</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、方波信号发生器设计</a:t>
            </a:r>
            <a:endParaRPr lang="en-US" altLang="zh-CN" sz="2000" b="1" dirty="0"/>
          </a:p>
          <a:p>
            <a:pPr lvl="1" eaLnBrk="1" hangingPunct="1"/>
            <a:endParaRPr lang="en-US" altLang="zh-CN" sz="800" b="1" dirty="0"/>
          </a:p>
          <a:p>
            <a:pPr lvl="2" eaLnBrk="1" hangingPunct="1"/>
            <a:r>
              <a:rPr lang="zh-CN" altLang="en-US" sz="1800" b="1" dirty="0"/>
              <a:t>方波信号发生器除了采用前面的石英晶体实现外（图</a:t>
            </a:r>
            <a:r>
              <a:rPr lang="en-US" altLang="zh-CN" sz="1800" b="1" dirty="0"/>
              <a:t>9.7</a:t>
            </a:r>
            <a:r>
              <a:rPr lang="zh-CN" altLang="en-US" sz="1800" b="1" dirty="0"/>
              <a:t>和图</a:t>
            </a:r>
            <a:r>
              <a:rPr lang="en-US" altLang="zh-CN" sz="1800" b="1" dirty="0"/>
              <a:t>9.14</a:t>
            </a:r>
            <a:r>
              <a:rPr lang="zh-CN" altLang="en-US" sz="1800" b="1" dirty="0"/>
              <a:t>），也可以采用</a:t>
            </a:r>
            <a:r>
              <a:rPr lang="en-US" altLang="zh-CN" sz="1800" b="1" dirty="0"/>
              <a:t>555</a:t>
            </a:r>
            <a:r>
              <a:rPr lang="zh-CN" altLang="en-US" sz="1800" b="1" dirty="0"/>
              <a:t>定时器实现。</a:t>
            </a:r>
            <a:endParaRPr lang="en-US" altLang="zh-CN" sz="1800" b="1" dirty="0"/>
          </a:p>
          <a:p>
            <a:pPr lvl="2" eaLnBrk="1" hangingPunct="1"/>
            <a:endParaRPr lang="en-US" altLang="zh-CN" sz="1800" b="1" dirty="0"/>
          </a:p>
          <a:p>
            <a:pPr lvl="2" eaLnBrk="1" hangingPunct="1"/>
            <a:r>
              <a:rPr lang="zh-CN" altLang="en-US" sz="1800" b="1" dirty="0">
                <a:solidFill>
                  <a:srgbClr val="FF0000"/>
                </a:solidFill>
              </a:rPr>
              <a:t>图</a:t>
            </a:r>
            <a:r>
              <a:rPr lang="en-US" altLang="zh-CN" sz="1800" b="1" dirty="0">
                <a:solidFill>
                  <a:srgbClr val="FF0000"/>
                </a:solidFill>
              </a:rPr>
              <a:t>9.24</a:t>
            </a:r>
            <a:r>
              <a:rPr lang="zh-CN" altLang="en-US" sz="1800" b="1" dirty="0"/>
              <a:t>：方波信号发生器（采用</a:t>
            </a:r>
            <a:r>
              <a:rPr lang="en-US" altLang="zh-CN" sz="1800" b="1" dirty="0">
                <a:solidFill>
                  <a:srgbClr val="FF0000"/>
                </a:solidFill>
              </a:rPr>
              <a:t>555</a:t>
            </a:r>
            <a:r>
              <a:rPr lang="zh-CN" altLang="en-US" sz="1800" b="1" dirty="0">
                <a:solidFill>
                  <a:srgbClr val="FF0000"/>
                </a:solidFill>
              </a:rPr>
              <a:t>定时器</a:t>
            </a:r>
            <a:r>
              <a:rPr lang="zh-CN" altLang="en-US" sz="1800" b="1" dirty="0"/>
              <a:t>实现）。</a:t>
            </a:r>
            <a:endParaRPr lang="en-US" altLang="zh-CN" sz="1800" b="1" dirty="0"/>
          </a:p>
          <a:p>
            <a:pPr lvl="2" eaLnBrk="1" hangingPunct="1"/>
            <a:endParaRPr lang="en-US" altLang="zh-CN" sz="1800" b="1" dirty="0"/>
          </a:p>
          <a:p>
            <a:pPr lvl="2" eaLnBrk="1" hangingPunct="1"/>
            <a:endParaRPr lang="en-US" altLang="zh-CN" sz="800" b="1" dirty="0"/>
          </a:p>
        </p:txBody>
      </p:sp>
      <p:pic>
        <p:nvPicPr>
          <p:cNvPr id="3" name="图片 2">
            <a:extLst>
              <a:ext uri="{FF2B5EF4-FFF2-40B4-BE49-F238E27FC236}">
                <a16:creationId xmlns:a16="http://schemas.microsoft.com/office/drawing/2014/main" id="{3962BC0C-A5E0-0E17-A23E-0F41A9EA6753}"/>
              </a:ext>
            </a:extLst>
          </p:cNvPr>
          <p:cNvPicPr>
            <a:picLocks noChangeAspect="1"/>
          </p:cNvPicPr>
          <p:nvPr/>
        </p:nvPicPr>
        <p:blipFill>
          <a:blip r:embed="rId2"/>
          <a:stretch>
            <a:fillRect/>
          </a:stretch>
        </p:blipFill>
        <p:spPr>
          <a:xfrm>
            <a:off x="2987824" y="3356992"/>
            <a:ext cx="2853376" cy="3044805"/>
          </a:xfrm>
          <a:prstGeom prst="rect">
            <a:avLst/>
          </a:prstGeom>
        </p:spPr>
      </p:pic>
    </p:spTree>
    <p:extLst>
      <p:ext uri="{BB962C8B-B14F-4D97-AF65-F5344CB8AC3E}">
        <p14:creationId xmlns:p14="http://schemas.microsoft.com/office/powerpoint/2010/main" val="1469601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B9D0D-C205-DAF2-66FF-ABA3E8F9D0DC}"/>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CAA46C29-1BB4-9CBE-CB0D-848FFAD40452}"/>
              </a:ext>
            </a:extLst>
          </p:cNvPr>
          <p:cNvSpPr>
            <a:spLocks noGrp="1" noChangeArrowheads="1"/>
          </p:cNvSpPr>
          <p:nvPr>
            <p:ph idx="1"/>
          </p:nvPr>
        </p:nvSpPr>
        <p:spPr>
          <a:xfrm>
            <a:off x="457200" y="404664"/>
            <a:ext cx="8229600" cy="4392488"/>
          </a:xfrm>
        </p:spPr>
        <p:txBody>
          <a:bodyPr/>
          <a:lstStyle/>
          <a:p>
            <a:pPr lvl="1" eaLnBrk="1" hangingPunct="1"/>
            <a:r>
              <a:rPr lang="en-US" altLang="zh-CN" sz="2000" b="1" dirty="0"/>
              <a:t>2</a:t>
            </a:r>
            <a:r>
              <a:rPr lang="zh-CN" altLang="en-US" sz="2000" b="1" dirty="0"/>
              <a:t>、分频电路设计</a:t>
            </a:r>
            <a:endParaRPr lang="en-US" altLang="zh-CN" sz="2000" b="1" dirty="0"/>
          </a:p>
          <a:p>
            <a:pPr lvl="1" eaLnBrk="1" hangingPunct="1"/>
            <a:endParaRPr lang="en-US" altLang="zh-CN" sz="800" b="1" dirty="0"/>
          </a:p>
          <a:p>
            <a:pPr lvl="2" eaLnBrk="1" hangingPunct="1"/>
            <a:r>
              <a:rPr lang="zh-CN" altLang="en-US" sz="1800" b="1" dirty="0"/>
              <a:t>可以采用</a:t>
            </a:r>
            <a:r>
              <a:rPr lang="en-US" altLang="zh-CN" sz="1800" b="1" dirty="0">
                <a:solidFill>
                  <a:srgbClr val="FF0000"/>
                </a:solidFill>
              </a:rPr>
              <a:t>74LS90</a:t>
            </a:r>
            <a:r>
              <a:rPr lang="zh-CN" altLang="en-US" sz="1800" b="1" dirty="0"/>
              <a:t>（十进制计数器）实现分频电路（</a:t>
            </a:r>
            <a:r>
              <a:rPr lang="zh-CN" altLang="en-US" sz="1800" b="1" dirty="0">
                <a:solidFill>
                  <a:srgbClr val="FF0000"/>
                </a:solidFill>
              </a:rPr>
              <a:t>图</a:t>
            </a:r>
            <a:r>
              <a:rPr lang="en-US" altLang="zh-CN" sz="1800" b="1" dirty="0">
                <a:solidFill>
                  <a:srgbClr val="FF0000"/>
                </a:solidFill>
              </a:rPr>
              <a:t>9.25</a:t>
            </a:r>
            <a:r>
              <a:rPr lang="zh-CN" altLang="en-US" sz="1800" b="1" dirty="0"/>
              <a:t>）。该电路的输入为</a:t>
            </a:r>
            <a:r>
              <a:rPr lang="en-US" altLang="zh-CN" sz="1800" b="1" dirty="0"/>
              <a:t>1kHz</a:t>
            </a:r>
            <a:r>
              <a:rPr lang="zh-CN" altLang="en-US" sz="1800" b="1" dirty="0"/>
              <a:t>的方波，输出分别为</a:t>
            </a:r>
            <a:r>
              <a:rPr lang="en-US" altLang="zh-CN" sz="1800" b="1" dirty="0"/>
              <a:t>500kHz</a:t>
            </a:r>
            <a:r>
              <a:rPr lang="zh-CN" altLang="en-US" sz="1800" b="1" dirty="0"/>
              <a:t>、</a:t>
            </a:r>
            <a:r>
              <a:rPr lang="en-US" altLang="zh-CN" sz="1800" b="1" dirty="0"/>
              <a:t>100kHz</a:t>
            </a:r>
            <a:r>
              <a:rPr lang="zh-CN" altLang="en-US" sz="1800" b="1" dirty="0"/>
              <a:t>、</a:t>
            </a:r>
            <a:r>
              <a:rPr lang="en-US" altLang="zh-CN" sz="1800" b="1" dirty="0"/>
              <a:t>10kHz</a:t>
            </a:r>
            <a:r>
              <a:rPr lang="zh-CN" altLang="en-US" sz="1800" b="1" dirty="0"/>
              <a:t>、</a:t>
            </a:r>
            <a:r>
              <a:rPr lang="en-US" altLang="zh-CN" sz="1800" b="1" dirty="0"/>
              <a:t>1kHz</a:t>
            </a:r>
            <a:r>
              <a:rPr lang="zh-CN" altLang="en-US" sz="1800" b="1" dirty="0"/>
              <a:t>的方波信号。</a:t>
            </a:r>
            <a:endParaRPr lang="en-US" altLang="zh-CN" sz="800" b="1" dirty="0"/>
          </a:p>
        </p:txBody>
      </p:sp>
      <p:pic>
        <p:nvPicPr>
          <p:cNvPr id="4" name="图片 3">
            <a:extLst>
              <a:ext uri="{FF2B5EF4-FFF2-40B4-BE49-F238E27FC236}">
                <a16:creationId xmlns:a16="http://schemas.microsoft.com/office/drawing/2014/main" id="{0C8C185E-60E9-8CB7-B0CB-D216223729F3}"/>
              </a:ext>
            </a:extLst>
          </p:cNvPr>
          <p:cNvPicPr>
            <a:picLocks noChangeAspect="1"/>
          </p:cNvPicPr>
          <p:nvPr/>
        </p:nvPicPr>
        <p:blipFill>
          <a:blip r:embed="rId2"/>
          <a:stretch>
            <a:fillRect/>
          </a:stretch>
        </p:blipFill>
        <p:spPr>
          <a:xfrm>
            <a:off x="1259632" y="2996952"/>
            <a:ext cx="6444208" cy="2773457"/>
          </a:xfrm>
          <a:prstGeom prst="rect">
            <a:avLst/>
          </a:prstGeom>
        </p:spPr>
      </p:pic>
    </p:spTree>
    <p:extLst>
      <p:ext uri="{BB962C8B-B14F-4D97-AF65-F5344CB8AC3E}">
        <p14:creationId xmlns:p14="http://schemas.microsoft.com/office/powerpoint/2010/main" val="235756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11969-0224-1DF8-C339-F48752435A46}"/>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8B5774BA-0571-472B-2E7A-7AD58568F7B8}"/>
              </a:ext>
            </a:extLst>
          </p:cNvPr>
          <p:cNvSpPr>
            <a:spLocks noGrp="1" noChangeArrowheads="1"/>
          </p:cNvSpPr>
          <p:nvPr>
            <p:ph idx="1"/>
          </p:nvPr>
        </p:nvSpPr>
        <p:spPr>
          <a:xfrm>
            <a:off x="457200" y="404664"/>
            <a:ext cx="8229600" cy="4392488"/>
          </a:xfrm>
        </p:spPr>
        <p:txBody>
          <a:bodyPr/>
          <a:lstStyle/>
          <a:p>
            <a:pPr lvl="1" eaLnBrk="1" hangingPunct="1"/>
            <a:r>
              <a:rPr lang="en-US" altLang="zh-CN" sz="2000" b="1" dirty="0"/>
              <a:t>3</a:t>
            </a:r>
            <a:r>
              <a:rPr lang="zh-CN" altLang="en-US" sz="2000" b="1" dirty="0"/>
              <a:t>、时、分、秒计数器设计</a:t>
            </a:r>
            <a:endParaRPr lang="en-US" altLang="zh-CN" sz="2000" b="1" dirty="0"/>
          </a:p>
          <a:p>
            <a:pPr lvl="1" eaLnBrk="1" hangingPunct="1"/>
            <a:endParaRPr lang="en-US" altLang="zh-CN" sz="800" b="1" dirty="0"/>
          </a:p>
          <a:p>
            <a:pPr lvl="2" eaLnBrk="1" hangingPunct="1"/>
            <a:r>
              <a:rPr lang="zh-CN" altLang="en-US" sz="1800" b="1" dirty="0"/>
              <a:t>“秒”和“分”都是模</a:t>
            </a:r>
            <a:r>
              <a:rPr lang="en-US" altLang="zh-CN" sz="1800" b="1" dirty="0"/>
              <a:t>60</a:t>
            </a:r>
            <a:r>
              <a:rPr lang="zh-CN" altLang="en-US" sz="1800" b="1" dirty="0"/>
              <a:t>计数，“时”则是模</a:t>
            </a:r>
            <a:r>
              <a:rPr lang="en-US" altLang="zh-CN" sz="1800" b="1" dirty="0"/>
              <a:t>24</a:t>
            </a:r>
            <a:r>
              <a:rPr lang="zh-CN" altLang="en-US" sz="1800" b="1" dirty="0"/>
              <a:t>计数，每一个（秒、分、时）都可以通过</a:t>
            </a:r>
            <a:r>
              <a:rPr lang="en-US" altLang="zh-CN" sz="1800" b="1" dirty="0">
                <a:solidFill>
                  <a:srgbClr val="FF0000"/>
                </a:solidFill>
              </a:rPr>
              <a:t>2</a:t>
            </a:r>
            <a:r>
              <a:rPr lang="zh-CN" altLang="en-US" sz="1800" b="1" dirty="0">
                <a:solidFill>
                  <a:srgbClr val="FF0000"/>
                </a:solidFill>
              </a:rPr>
              <a:t>片</a:t>
            </a:r>
            <a:r>
              <a:rPr lang="en-US" altLang="zh-CN" sz="1800" b="1" dirty="0">
                <a:solidFill>
                  <a:srgbClr val="FF0000"/>
                </a:solidFill>
              </a:rPr>
              <a:t>74LS90</a:t>
            </a:r>
            <a:r>
              <a:rPr lang="zh-CN" altLang="en-US" sz="1800" b="1" dirty="0"/>
              <a:t>（十进制计数器）实现，具体见</a:t>
            </a:r>
            <a:r>
              <a:rPr lang="zh-CN" altLang="en-US" sz="1800" b="1" dirty="0">
                <a:solidFill>
                  <a:srgbClr val="FF0000"/>
                </a:solidFill>
              </a:rPr>
              <a:t>图</a:t>
            </a:r>
            <a:r>
              <a:rPr lang="en-US" altLang="zh-CN" sz="1800" b="1" dirty="0">
                <a:solidFill>
                  <a:srgbClr val="FF0000"/>
                </a:solidFill>
              </a:rPr>
              <a:t>9.26</a:t>
            </a:r>
            <a:r>
              <a:rPr lang="zh-CN" altLang="en-US" sz="1800" b="1" dirty="0"/>
              <a:t>。</a:t>
            </a:r>
            <a:endParaRPr lang="en-US" altLang="zh-CN" sz="1800" b="1" dirty="0"/>
          </a:p>
          <a:p>
            <a:pPr lvl="2" eaLnBrk="1" hangingPunct="1"/>
            <a:endParaRPr lang="en-US" altLang="zh-CN" sz="1800" b="1" dirty="0"/>
          </a:p>
          <a:p>
            <a:pPr lvl="2" eaLnBrk="1" hangingPunct="1"/>
            <a:r>
              <a:rPr lang="zh-CN" altLang="en-US" sz="1800" b="1" dirty="0"/>
              <a:t>最右边</a:t>
            </a:r>
            <a:r>
              <a:rPr lang="en-US" altLang="zh-CN" sz="1800" b="1" dirty="0"/>
              <a:t>2</a:t>
            </a:r>
            <a:r>
              <a:rPr lang="zh-CN" altLang="en-US" sz="1800" b="1" dirty="0"/>
              <a:t>片</a:t>
            </a:r>
            <a:r>
              <a:rPr lang="en-US" altLang="zh-CN" sz="1800" b="1" dirty="0"/>
              <a:t>74LS90</a:t>
            </a:r>
            <a:r>
              <a:rPr lang="zh-CN" altLang="en-US" sz="1800" b="1" dirty="0"/>
              <a:t>实现“秒”的模</a:t>
            </a:r>
            <a:r>
              <a:rPr lang="en-US" altLang="zh-CN" sz="1800" b="1" dirty="0"/>
              <a:t>60</a:t>
            </a:r>
            <a:r>
              <a:rPr lang="zh-CN" altLang="en-US" sz="1800" b="1" dirty="0"/>
              <a:t>计数，中间</a:t>
            </a:r>
            <a:r>
              <a:rPr lang="en-US" altLang="zh-CN" sz="1800" b="1" dirty="0"/>
              <a:t>2</a:t>
            </a:r>
            <a:r>
              <a:rPr lang="zh-CN" altLang="en-US" sz="1800" b="1" dirty="0"/>
              <a:t>片</a:t>
            </a:r>
            <a:r>
              <a:rPr lang="en-US" altLang="zh-CN" sz="1800" b="1" dirty="0"/>
              <a:t>74LS90</a:t>
            </a:r>
            <a:r>
              <a:rPr lang="zh-CN" altLang="en-US" sz="1800" b="1" dirty="0"/>
              <a:t>实现“分”的模</a:t>
            </a:r>
            <a:r>
              <a:rPr lang="en-US" altLang="zh-CN" sz="1800" b="1" dirty="0"/>
              <a:t>60</a:t>
            </a:r>
            <a:r>
              <a:rPr lang="zh-CN" altLang="en-US" sz="1800" b="1" dirty="0"/>
              <a:t>计数，最左边</a:t>
            </a:r>
            <a:r>
              <a:rPr lang="en-US" altLang="zh-CN" sz="1800" b="1" dirty="0"/>
              <a:t>2</a:t>
            </a:r>
            <a:r>
              <a:rPr lang="zh-CN" altLang="en-US" sz="1800" b="1" dirty="0"/>
              <a:t>片实现“时”的模</a:t>
            </a:r>
            <a:r>
              <a:rPr lang="en-US" altLang="zh-CN" sz="1800" b="1" dirty="0"/>
              <a:t>24</a:t>
            </a:r>
            <a:r>
              <a:rPr lang="zh-CN" altLang="en-US" sz="1800" b="1" dirty="0"/>
              <a:t>计数。</a:t>
            </a:r>
            <a:endParaRPr lang="en-US" altLang="zh-CN" sz="800" b="1" dirty="0"/>
          </a:p>
        </p:txBody>
      </p:sp>
      <p:pic>
        <p:nvPicPr>
          <p:cNvPr id="3" name="图片 2">
            <a:extLst>
              <a:ext uri="{FF2B5EF4-FFF2-40B4-BE49-F238E27FC236}">
                <a16:creationId xmlns:a16="http://schemas.microsoft.com/office/drawing/2014/main" id="{745959FE-131F-5897-2EAA-8B65D224A047}"/>
              </a:ext>
            </a:extLst>
          </p:cNvPr>
          <p:cNvPicPr>
            <a:picLocks noChangeAspect="1"/>
          </p:cNvPicPr>
          <p:nvPr/>
        </p:nvPicPr>
        <p:blipFill>
          <a:blip r:embed="rId2"/>
          <a:stretch>
            <a:fillRect/>
          </a:stretch>
        </p:blipFill>
        <p:spPr>
          <a:xfrm>
            <a:off x="1205880" y="3679293"/>
            <a:ext cx="6732240" cy="2125971"/>
          </a:xfrm>
          <a:prstGeom prst="rect">
            <a:avLst/>
          </a:prstGeom>
        </p:spPr>
      </p:pic>
    </p:spTree>
    <p:extLst>
      <p:ext uri="{BB962C8B-B14F-4D97-AF65-F5344CB8AC3E}">
        <p14:creationId xmlns:p14="http://schemas.microsoft.com/office/powerpoint/2010/main" val="2405739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6FD40-6B44-94B4-373A-B0FEAD1E332F}"/>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9AFEE992-AC2C-FA68-9114-4B91C6302C3C}"/>
              </a:ext>
            </a:extLst>
          </p:cNvPr>
          <p:cNvSpPr>
            <a:spLocks noGrp="1" noChangeArrowheads="1"/>
          </p:cNvSpPr>
          <p:nvPr>
            <p:ph idx="1"/>
          </p:nvPr>
        </p:nvSpPr>
        <p:spPr>
          <a:xfrm>
            <a:off x="457200" y="260648"/>
            <a:ext cx="8229600" cy="4392488"/>
          </a:xfrm>
        </p:spPr>
        <p:txBody>
          <a:bodyPr/>
          <a:lstStyle/>
          <a:p>
            <a:pPr lvl="1" eaLnBrk="1" hangingPunct="1"/>
            <a:r>
              <a:rPr lang="en-US" altLang="zh-CN" sz="2000" b="1" dirty="0"/>
              <a:t>4</a:t>
            </a:r>
            <a:r>
              <a:rPr lang="zh-CN" altLang="en-US" sz="2000" b="1" dirty="0"/>
              <a:t>、校时电路设计</a:t>
            </a:r>
            <a:endParaRPr lang="en-US" altLang="zh-CN" sz="2000" b="1" dirty="0"/>
          </a:p>
          <a:p>
            <a:pPr lvl="1" eaLnBrk="1" hangingPunct="1"/>
            <a:endParaRPr lang="en-US" altLang="zh-CN" sz="800" b="1" dirty="0"/>
          </a:p>
          <a:p>
            <a:pPr lvl="2" eaLnBrk="1" hangingPunct="1"/>
            <a:r>
              <a:rPr lang="zh-CN" altLang="en-US" sz="1600" b="1" dirty="0"/>
              <a:t>要求：在进行“时”校正时，不影响“分”和“秒”的正常计数；在进行“分”校正时，不影响“时”和“秒”的正常计数；在进行“秒”校正时，不影响“时”和“分”的正常计数。</a:t>
            </a:r>
            <a:endParaRPr lang="en-US" altLang="zh-CN" sz="1600" b="1" dirty="0"/>
          </a:p>
          <a:p>
            <a:pPr lvl="2" eaLnBrk="1" hangingPunct="1"/>
            <a:endParaRPr lang="en-US" altLang="zh-CN" sz="1600" b="1" dirty="0"/>
          </a:p>
          <a:p>
            <a:pPr lvl="2" eaLnBrk="1" hangingPunct="1"/>
            <a:r>
              <a:rPr lang="zh-CN" altLang="en-US" sz="1600" b="1" dirty="0"/>
              <a:t>采用两种方式进行校时：</a:t>
            </a:r>
            <a:r>
              <a:rPr lang="zh-CN" altLang="en-US" sz="1600" b="1" dirty="0">
                <a:solidFill>
                  <a:srgbClr val="FF0000"/>
                </a:solidFill>
              </a:rPr>
              <a:t>手动校时</a:t>
            </a:r>
            <a:r>
              <a:rPr lang="zh-CN" altLang="en-US" sz="1600" b="1" dirty="0"/>
              <a:t>（每按一次单脉冲按钮，计数器加</a:t>
            </a:r>
            <a:r>
              <a:rPr lang="en-US" altLang="zh-CN" sz="1600" b="1" dirty="0"/>
              <a:t>1</a:t>
            </a:r>
            <a:r>
              <a:rPr lang="zh-CN" altLang="en-US" sz="1600" b="1" dirty="0"/>
              <a:t>）、</a:t>
            </a:r>
            <a:r>
              <a:rPr lang="zh-CN" altLang="en-US" sz="1600" b="1" dirty="0">
                <a:solidFill>
                  <a:srgbClr val="FF0000"/>
                </a:solidFill>
              </a:rPr>
              <a:t>自动校时</a:t>
            </a:r>
            <a:r>
              <a:rPr lang="zh-CN" altLang="en-US" sz="1600" b="1" dirty="0"/>
              <a:t>（在秒计时脉冲作用下，计数器自动加</a:t>
            </a:r>
            <a:r>
              <a:rPr lang="en-US" altLang="zh-CN" sz="1600" b="1" dirty="0"/>
              <a:t>1</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solidFill>
                  <a:srgbClr val="FF0000"/>
                </a:solidFill>
              </a:rPr>
              <a:t>表</a:t>
            </a:r>
            <a:r>
              <a:rPr lang="en-US" altLang="zh-CN" sz="1600" b="1" dirty="0">
                <a:solidFill>
                  <a:srgbClr val="FF0000"/>
                </a:solidFill>
              </a:rPr>
              <a:t>9.7</a:t>
            </a:r>
            <a:r>
              <a:rPr lang="zh-CN" altLang="en-US" sz="1600" b="1" dirty="0"/>
              <a:t>：校时开关功能表。</a:t>
            </a:r>
            <a:endParaRPr lang="en-US" altLang="zh-CN" sz="1600" b="1" dirty="0"/>
          </a:p>
        </p:txBody>
      </p:sp>
      <p:pic>
        <p:nvPicPr>
          <p:cNvPr id="6" name="图片 5">
            <a:extLst>
              <a:ext uri="{FF2B5EF4-FFF2-40B4-BE49-F238E27FC236}">
                <a16:creationId xmlns:a16="http://schemas.microsoft.com/office/drawing/2014/main" id="{DEBA6DCB-F965-7796-90D0-76C4C72017F5}"/>
              </a:ext>
            </a:extLst>
          </p:cNvPr>
          <p:cNvPicPr>
            <a:picLocks noChangeAspect="1"/>
          </p:cNvPicPr>
          <p:nvPr/>
        </p:nvPicPr>
        <p:blipFill>
          <a:blip r:embed="rId2"/>
          <a:stretch>
            <a:fillRect/>
          </a:stretch>
        </p:blipFill>
        <p:spPr>
          <a:xfrm>
            <a:off x="2216756" y="3914645"/>
            <a:ext cx="4334044" cy="2501906"/>
          </a:xfrm>
          <a:prstGeom prst="rect">
            <a:avLst/>
          </a:prstGeom>
        </p:spPr>
      </p:pic>
      <p:pic>
        <p:nvPicPr>
          <p:cNvPr id="9" name="图片 8">
            <a:extLst>
              <a:ext uri="{FF2B5EF4-FFF2-40B4-BE49-F238E27FC236}">
                <a16:creationId xmlns:a16="http://schemas.microsoft.com/office/drawing/2014/main" id="{B5063B08-4E3D-CCFD-2F4E-DEE98FE0B883}"/>
              </a:ext>
            </a:extLst>
          </p:cNvPr>
          <p:cNvPicPr>
            <a:picLocks noChangeAspect="1"/>
          </p:cNvPicPr>
          <p:nvPr/>
        </p:nvPicPr>
        <p:blipFill>
          <a:blip r:embed="rId3"/>
          <a:stretch>
            <a:fillRect/>
          </a:stretch>
        </p:blipFill>
        <p:spPr>
          <a:xfrm>
            <a:off x="2180610" y="3284984"/>
            <a:ext cx="4437582" cy="1040875"/>
          </a:xfrm>
          <a:prstGeom prst="rect">
            <a:avLst/>
          </a:prstGeom>
        </p:spPr>
      </p:pic>
    </p:spTree>
    <p:extLst>
      <p:ext uri="{BB962C8B-B14F-4D97-AF65-F5344CB8AC3E}">
        <p14:creationId xmlns:p14="http://schemas.microsoft.com/office/powerpoint/2010/main" val="2176929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13AE9-B71D-6ADD-3A7A-6F52728E2649}"/>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2A63BECB-35CB-911D-4B83-69193D447AEE}"/>
              </a:ext>
            </a:extLst>
          </p:cNvPr>
          <p:cNvSpPr>
            <a:spLocks noGrp="1" noChangeArrowheads="1"/>
          </p:cNvSpPr>
          <p:nvPr>
            <p:ph idx="1"/>
          </p:nvPr>
        </p:nvSpPr>
        <p:spPr>
          <a:xfrm>
            <a:off x="457200" y="260648"/>
            <a:ext cx="8229600" cy="4392488"/>
          </a:xfrm>
        </p:spPr>
        <p:txBody>
          <a:bodyPr/>
          <a:lstStyle/>
          <a:p>
            <a:pPr eaLnBrk="1" hangingPunct="1"/>
            <a:r>
              <a:rPr lang="zh-CN" altLang="en-US" sz="1600" b="1" dirty="0"/>
              <a:t>根据功能表，可以得到“时”“分”“秒”计数器个位计数脉冲信号的逻辑公式：</a:t>
            </a:r>
            <a:endParaRPr lang="en-US" altLang="zh-CN" sz="1600" b="1" dirty="0"/>
          </a:p>
          <a:p>
            <a:pPr lvl="1" eaLnBrk="1" hangingPunct="1"/>
            <a:r>
              <a:rPr lang="en-US" altLang="zh-CN" sz="1600" b="1" dirty="0"/>
              <a:t>F</a:t>
            </a:r>
            <a:r>
              <a:rPr lang="zh-CN" altLang="en-US" sz="1600" b="1" baseline="-25000" dirty="0"/>
              <a:t>时 </a:t>
            </a:r>
            <a:r>
              <a:rPr lang="en-US" altLang="zh-CN" sz="1600" b="1" dirty="0"/>
              <a:t>= /K</a:t>
            </a:r>
            <a:r>
              <a:rPr lang="en-US" altLang="zh-CN" sz="1600" b="1" baseline="-25000" dirty="0"/>
              <a:t>3</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分十位进位脉冲 </a:t>
            </a:r>
            <a:r>
              <a:rPr lang="en-US" altLang="zh-CN" sz="1600" b="1" dirty="0"/>
              <a:t>+ K</a:t>
            </a:r>
            <a:r>
              <a:rPr lang="en-US" altLang="zh-CN" sz="1600" b="1" baseline="-25000" dirty="0"/>
              <a:t>3</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单脉冲 </a:t>
            </a:r>
            <a:r>
              <a:rPr lang="en-US" altLang="zh-CN" sz="1600" b="1" dirty="0"/>
              <a:t>+ K</a:t>
            </a:r>
            <a:r>
              <a:rPr lang="en-US" altLang="zh-CN" sz="1600" b="1" baseline="-25000" dirty="0"/>
              <a:t>3</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秒计数脉冲</a:t>
            </a:r>
            <a:endParaRPr lang="en-US" altLang="zh-CN" sz="1600" b="1" baseline="-25000" dirty="0"/>
          </a:p>
          <a:p>
            <a:pPr lvl="1" eaLnBrk="1" hangingPunct="1"/>
            <a:endParaRPr lang="en-US" altLang="zh-CN" sz="1600" b="1" baseline="-25000" dirty="0"/>
          </a:p>
          <a:p>
            <a:pPr lvl="1" eaLnBrk="1" hangingPunct="1"/>
            <a:r>
              <a:rPr lang="en-US" altLang="zh-CN" sz="1600" b="1" dirty="0"/>
              <a:t>F</a:t>
            </a:r>
            <a:r>
              <a:rPr lang="zh-CN" altLang="en-US" sz="1600" b="1" baseline="-25000" dirty="0"/>
              <a:t>分 </a:t>
            </a:r>
            <a:r>
              <a:rPr lang="en-US" altLang="zh-CN" sz="1600" b="1" dirty="0"/>
              <a:t>= /K</a:t>
            </a:r>
            <a:r>
              <a:rPr lang="en-US" altLang="zh-CN" sz="1600" b="1" baseline="-25000" dirty="0"/>
              <a:t>2</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秒十位进位脉冲 </a:t>
            </a:r>
            <a:r>
              <a:rPr lang="en-US" altLang="zh-CN" sz="1600" b="1" dirty="0"/>
              <a:t>+ K</a:t>
            </a:r>
            <a:r>
              <a:rPr lang="en-US" altLang="zh-CN" sz="1600" b="1" baseline="-25000" dirty="0"/>
              <a:t>2</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单脉冲 </a:t>
            </a:r>
            <a:r>
              <a:rPr lang="en-US" altLang="zh-CN" sz="1600" b="1" dirty="0"/>
              <a:t>+ K</a:t>
            </a:r>
            <a:r>
              <a:rPr lang="en-US" altLang="zh-CN" sz="1600" b="1" baseline="-25000" dirty="0"/>
              <a:t>2</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秒计数脉冲</a:t>
            </a:r>
            <a:endParaRPr lang="en-US" altLang="zh-CN" sz="1600" b="1" baseline="-25000" dirty="0"/>
          </a:p>
          <a:p>
            <a:pPr lvl="1" eaLnBrk="1" hangingPunct="1"/>
            <a:endParaRPr lang="en-US" altLang="zh-CN" sz="1600" b="1" baseline="-25000" dirty="0"/>
          </a:p>
          <a:p>
            <a:pPr lvl="1" eaLnBrk="1" hangingPunct="1"/>
            <a:r>
              <a:rPr lang="en-US" altLang="zh-CN" sz="1600" b="1" dirty="0"/>
              <a:t>F</a:t>
            </a:r>
            <a:r>
              <a:rPr lang="zh-CN" altLang="en-US" sz="1600" b="1" baseline="-25000" dirty="0"/>
              <a:t>秒 </a:t>
            </a:r>
            <a:r>
              <a:rPr lang="en-US" altLang="zh-CN" sz="1600" b="1" dirty="0"/>
              <a:t>= /K</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秒计数脉冲 </a:t>
            </a:r>
            <a:r>
              <a:rPr lang="en-US" altLang="zh-CN" sz="1600" b="1" dirty="0"/>
              <a:t>+ K</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单脉冲 </a:t>
            </a:r>
            <a:r>
              <a:rPr lang="en-US" altLang="zh-CN" sz="1600" b="1" dirty="0"/>
              <a:t>+ K</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秒计数脉冲</a:t>
            </a:r>
            <a:endParaRPr lang="en-US" altLang="zh-CN" sz="1600" b="1" baseline="-25000" dirty="0"/>
          </a:p>
          <a:p>
            <a:pPr marL="457200" lvl="1" indent="0" eaLnBrk="1" hangingPunct="1">
              <a:buNone/>
            </a:pPr>
            <a:r>
              <a:rPr lang="en-US" altLang="zh-CN" sz="1600" b="1" dirty="0"/>
              <a:t>            = (/K</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秒计数脉冲 </a:t>
            </a:r>
            <a:r>
              <a:rPr lang="en-US" altLang="zh-CN" sz="1600" b="1" dirty="0"/>
              <a:t>+ K</a:t>
            </a:r>
            <a:r>
              <a:rPr lang="en-US" altLang="zh-CN" sz="1600" b="1" baseline="-25000" dirty="0"/>
              <a:t>1</a:t>
            </a:r>
            <a:r>
              <a:rPr lang="en-US" altLang="zh-CN" sz="1600" b="1" dirty="0">
                <a:latin typeface="等线" panose="02010600030101010101" pitchFamily="2" charset="-122"/>
                <a:ea typeface="等线" panose="02010600030101010101" pitchFamily="2" charset="-122"/>
              </a:rPr>
              <a:t>·</a:t>
            </a:r>
            <a:r>
              <a:rPr lang="en-US" altLang="zh-CN" sz="1600" b="1" dirty="0"/>
              <a:t>/K</a:t>
            </a:r>
            <a:r>
              <a:rPr lang="en-US" altLang="zh-CN" sz="1600" b="1" baseline="-25000" dirty="0"/>
              <a:t>0</a:t>
            </a:r>
            <a:r>
              <a:rPr lang="en-US" altLang="zh-CN" sz="1600" b="1" dirty="0">
                <a:latin typeface="等线" panose="02010600030101010101" pitchFamily="2" charset="-122"/>
                <a:ea typeface="等线" panose="02010600030101010101" pitchFamily="2" charset="-122"/>
              </a:rPr>
              <a:t>·</a:t>
            </a:r>
            <a:r>
              <a:rPr lang="en-US" altLang="zh-CN" sz="1600" b="1" dirty="0"/>
              <a:t>P</a:t>
            </a:r>
            <a:r>
              <a:rPr lang="zh-CN" altLang="en-US" sz="1600" b="1" baseline="-25000" dirty="0"/>
              <a:t>单脉冲</a:t>
            </a:r>
            <a:endParaRPr lang="en-US" altLang="zh-CN" sz="1600" b="1" baseline="-25000" dirty="0"/>
          </a:p>
          <a:p>
            <a:pPr marL="457200" lvl="1" indent="0" eaLnBrk="1" hangingPunct="1">
              <a:buNone/>
            </a:pPr>
            <a:endParaRPr lang="en-US" altLang="zh-CN" sz="1600" b="1" baseline="-25000" dirty="0"/>
          </a:p>
          <a:p>
            <a:pPr eaLnBrk="1" hangingPunct="1"/>
            <a:endParaRPr lang="en-US" altLang="zh-CN" sz="1600" b="1" dirty="0"/>
          </a:p>
          <a:p>
            <a:pPr eaLnBrk="1" hangingPunct="1"/>
            <a:r>
              <a:rPr lang="zh-CN" altLang="en-US" sz="1600" b="1" dirty="0"/>
              <a:t>对应的电路如</a:t>
            </a:r>
            <a:r>
              <a:rPr lang="zh-CN" altLang="en-US" sz="1600" b="1" dirty="0">
                <a:solidFill>
                  <a:srgbClr val="FF0000"/>
                </a:solidFill>
              </a:rPr>
              <a:t>图</a:t>
            </a:r>
            <a:r>
              <a:rPr lang="en-US" altLang="zh-CN" sz="1600" b="1" dirty="0">
                <a:solidFill>
                  <a:srgbClr val="FF0000"/>
                </a:solidFill>
              </a:rPr>
              <a:t>9.27</a:t>
            </a:r>
            <a:r>
              <a:rPr lang="zh-CN" altLang="en-US" sz="1600" b="1" dirty="0"/>
              <a:t>所示。</a:t>
            </a:r>
            <a:endParaRPr lang="en-US" altLang="zh-CN" sz="1600" b="1" dirty="0"/>
          </a:p>
          <a:p>
            <a:pPr eaLnBrk="1" hangingPunct="1"/>
            <a:endParaRPr lang="en-US" altLang="zh-CN" sz="2400" b="1" dirty="0"/>
          </a:p>
        </p:txBody>
      </p:sp>
      <p:pic>
        <p:nvPicPr>
          <p:cNvPr id="3" name="图片 2">
            <a:extLst>
              <a:ext uri="{FF2B5EF4-FFF2-40B4-BE49-F238E27FC236}">
                <a16:creationId xmlns:a16="http://schemas.microsoft.com/office/drawing/2014/main" id="{48625CDB-88BA-A593-4679-7B3369961128}"/>
              </a:ext>
            </a:extLst>
          </p:cNvPr>
          <p:cNvPicPr>
            <a:picLocks noChangeAspect="1"/>
          </p:cNvPicPr>
          <p:nvPr/>
        </p:nvPicPr>
        <p:blipFill>
          <a:blip r:embed="rId2"/>
          <a:stretch>
            <a:fillRect/>
          </a:stretch>
        </p:blipFill>
        <p:spPr>
          <a:xfrm>
            <a:off x="1925960" y="3429000"/>
            <a:ext cx="5292080" cy="3214722"/>
          </a:xfrm>
          <a:prstGeom prst="rect">
            <a:avLst/>
          </a:prstGeom>
        </p:spPr>
      </p:pic>
    </p:spTree>
    <p:extLst>
      <p:ext uri="{BB962C8B-B14F-4D97-AF65-F5344CB8AC3E}">
        <p14:creationId xmlns:p14="http://schemas.microsoft.com/office/powerpoint/2010/main" val="891051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FCEC-7C4A-1495-2D37-67871502D753}"/>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03BA6393-A035-6414-55A4-522D41EBD4BD}"/>
              </a:ext>
            </a:extLst>
          </p:cNvPr>
          <p:cNvSpPr>
            <a:spLocks noGrp="1" noChangeArrowheads="1"/>
          </p:cNvSpPr>
          <p:nvPr>
            <p:ph idx="1"/>
          </p:nvPr>
        </p:nvSpPr>
        <p:spPr>
          <a:xfrm>
            <a:off x="457200" y="260648"/>
            <a:ext cx="8229600" cy="4392488"/>
          </a:xfrm>
        </p:spPr>
        <p:txBody>
          <a:bodyPr/>
          <a:lstStyle/>
          <a:p>
            <a:pPr lvl="1" eaLnBrk="1" hangingPunct="1"/>
            <a:r>
              <a:rPr lang="en-US" altLang="zh-CN" sz="2000" b="1" dirty="0"/>
              <a:t>5</a:t>
            </a:r>
            <a:r>
              <a:rPr lang="zh-CN" altLang="en-US" sz="2000" b="1" dirty="0"/>
              <a:t>、译码显示电路设计</a:t>
            </a:r>
            <a:endParaRPr lang="en-US" altLang="zh-CN" sz="2000" b="1" dirty="0"/>
          </a:p>
          <a:p>
            <a:pPr lvl="1" eaLnBrk="1" hangingPunct="1"/>
            <a:endParaRPr lang="en-US" altLang="zh-CN" sz="800" b="1" dirty="0"/>
          </a:p>
          <a:p>
            <a:pPr lvl="2" eaLnBrk="1" hangingPunct="1"/>
            <a:r>
              <a:rPr lang="zh-CN" altLang="en-US" sz="1600" b="1" dirty="0"/>
              <a:t>选用共阴极发光二极管数码显示器（七段数码管），七段数码管译码器选用</a:t>
            </a:r>
            <a:r>
              <a:rPr lang="en-US" altLang="zh-CN" sz="1600" b="1" dirty="0">
                <a:solidFill>
                  <a:srgbClr val="FF0000"/>
                </a:solidFill>
              </a:rPr>
              <a:t>74LS48</a:t>
            </a:r>
            <a:r>
              <a:rPr lang="zh-CN" altLang="en-US" sz="1600" b="1" dirty="0"/>
              <a:t>芯片。</a:t>
            </a:r>
            <a:endParaRPr lang="en-US" altLang="zh-CN" sz="1600" b="1" dirty="0"/>
          </a:p>
          <a:p>
            <a:pPr lvl="2" eaLnBrk="1" hangingPunct="1"/>
            <a:endParaRPr lang="en-US" altLang="zh-CN" sz="1600" b="1" dirty="0"/>
          </a:p>
          <a:p>
            <a:pPr lvl="2" eaLnBrk="1" hangingPunct="1"/>
            <a:r>
              <a:rPr lang="zh-CN" altLang="en-US" sz="1600" b="1" dirty="0">
                <a:solidFill>
                  <a:srgbClr val="FF0000"/>
                </a:solidFill>
              </a:rPr>
              <a:t>图</a:t>
            </a:r>
            <a:r>
              <a:rPr lang="en-US" altLang="zh-CN" sz="1600" b="1" dirty="0">
                <a:solidFill>
                  <a:srgbClr val="FF0000"/>
                </a:solidFill>
              </a:rPr>
              <a:t>9.28</a:t>
            </a:r>
            <a:r>
              <a:rPr lang="zh-CN" altLang="en-US" sz="1600" b="1" dirty="0"/>
              <a:t>为数字钟的完整电路，译码显示电路见图</a:t>
            </a:r>
            <a:r>
              <a:rPr lang="en-US" altLang="zh-CN" sz="1600" b="1" dirty="0"/>
              <a:t>9.28</a:t>
            </a:r>
            <a:r>
              <a:rPr lang="zh-CN" altLang="en-US" sz="1600" b="1" dirty="0"/>
              <a:t>的最上面部分。</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1600" b="1" dirty="0"/>
          </a:p>
        </p:txBody>
      </p:sp>
      <p:pic>
        <p:nvPicPr>
          <p:cNvPr id="3" name="图片 2">
            <a:extLst>
              <a:ext uri="{FF2B5EF4-FFF2-40B4-BE49-F238E27FC236}">
                <a16:creationId xmlns:a16="http://schemas.microsoft.com/office/drawing/2014/main" id="{D36284CD-B1AA-96A0-121A-93FFF85FE1EF}"/>
              </a:ext>
            </a:extLst>
          </p:cNvPr>
          <p:cNvPicPr>
            <a:picLocks noChangeAspect="1"/>
          </p:cNvPicPr>
          <p:nvPr/>
        </p:nvPicPr>
        <p:blipFill>
          <a:blip r:embed="rId2"/>
          <a:stretch>
            <a:fillRect/>
          </a:stretch>
        </p:blipFill>
        <p:spPr>
          <a:xfrm>
            <a:off x="2483768" y="2060847"/>
            <a:ext cx="4077206" cy="4696915"/>
          </a:xfrm>
          <a:prstGeom prst="rect">
            <a:avLst/>
          </a:prstGeom>
        </p:spPr>
      </p:pic>
    </p:spTree>
    <p:extLst>
      <p:ext uri="{BB962C8B-B14F-4D97-AF65-F5344CB8AC3E}">
        <p14:creationId xmlns:p14="http://schemas.microsoft.com/office/powerpoint/2010/main" val="95836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F98A6E-305A-08E3-545D-A69925147FEA}"/>
              </a:ext>
            </a:extLst>
          </p:cNvPr>
          <p:cNvSpPr>
            <a:spLocks noGrp="1"/>
          </p:cNvSpPr>
          <p:nvPr>
            <p:ph idx="1"/>
          </p:nvPr>
        </p:nvSpPr>
        <p:spPr/>
        <p:txBody>
          <a:bodyPr/>
          <a:lstStyle/>
          <a:p>
            <a:r>
              <a:rPr lang="zh-CN" altLang="en-US" sz="2000" b="1" dirty="0"/>
              <a:t>一、</a:t>
            </a:r>
            <a:r>
              <a:rPr lang="zh-CN" altLang="en-US" sz="2000" b="1" dirty="0">
                <a:solidFill>
                  <a:srgbClr val="FF0000"/>
                </a:solidFill>
              </a:rPr>
              <a:t>简单运算器</a:t>
            </a:r>
            <a:endParaRPr lang="en-US" altLang="zh-CN" sz="1800" b="1" dirty="0"/>
          </a:p>
          <a:p>
            <a:pPr lvl="1"/>
            <a:endParaRPr lang="en-US" altLang="zh-CN" sz="800" b="1" dirty="0"/>
          </a:p>
          <a:p>
            <a:pPr lvl="1"/>
            <a:r>
              <a:rPr lang="zh-CN" altLang="en-US" sz="1200" b="1" dirty="0"/>
              <a:t>设计一个能实现两种算术运算和两种逻辑运算的</a:t>
            </a:r>
            <a:r>
              <a:rPr lang="en-US" altLang="zh-CN" sz="1200" b="1" dirty="0">
                <a:solidFill>
                  <a:srgbClr val="FF0000"/>
                </a:solidFill>
              </a:rPr>
              <a:t>4</a:t>
            </a:r>
            <a:r>
              <a:rPr lang="zh-CN" altLang="en-US" sz="1200" b="1" dirty="0">
                <a:solidFill>
                  <a:srgbClr val="FF0000"/>
                </a:solidFill>
              </a:rPr>
              <a:t>位运算器</a:t>
            </a:r>
            <a:r>
              <a:rPr lang="zh-CN" altLang="en-US" sz="1200" b="1" dirty="0"/>
              <a:t>。参与运算的</a:t>
            </a:r>
            <a:r>
              <a:rPr lang="en-US" altLang="zh-CN" sz="1200" b="1" dirty="0"/>
              <a:t>4</a:t>
            </a:r>
            <a:r>
              <a:rPr lang="zh-CN" altLang="en-US" sz="1200" b="1" dirty="0"/>
              <a:t>个</a:t>
            </a:r>
            <a:r>
              <a:rPr lang="en-US" altLang="zh-CN" sz="1200" b="1" dirty="0"/>
              <a:t>4</a:t>
            </a:r>
            <a:r>
              <a:rPr lang="zh-CN" altLang="en-US" sz="1200" b="1" dirty="0"/>
              <a:t>位二进制数分别存放在</a:t>
            </a:r>
            <a:r>
              <a:rPr lang="en-US" altLang="zh-CN" sz="1200" b="1" dirty="0"/>
              <a:t>4</a:t>
            </a:r>
            <a:r>
              <a:rPr lang="zh-CN" altLang="en-US" sz="1200" b="1" dirty="0"/>
              <a:t>个寄存器（</a:t>
            </a:r>
            <a:r>
              <a:rPr lang="en-US" altLang="zh-CN" sz="1200" b="1" dirty="0"/>
              <a:t>A</a:t>
            </a:r>
            <a:r>
              <a:rPr lang="zh-CN" altLang="en-US" sz="1200" b="1" dirty="0"/>
              <a:t>、</a:t>
            </a:r>
            <a:r>
              <a:rPr lang="en-US" altLang="zh-CN" sz="1200" b="1" dirty="0"/>
              <a:t>B</a:t>
            </a:r>
            <a:r>
              <a:rPr lang="zh-CN" altLang="en-US" sz="1200" b="1" dirty="0"/>
              <a:t>、</a:t>
            </a:r>
            <a:r>
              <a:rPr lang="en-US" altLang="zh-CN" sz="1200" b="1" dirty="0"/>
              <a:t>C</a:t>
            </a:r>
            <a:r>
              <a:rPr lang="zh-CN" altLang="en-US" sz="1200" b="1" dirty="0"/>
              <a:t>、</a:t>
            </a:r>
            <a:r>
              <a:rPr lang="en-US" altLang="zh-CN" sz="1200" b="1" dirty="0"/>
              <a:t>D</a:t>
            </a:r>
            <a:r>
              <a:rPr lang="zh-CN" altLang="en-US" sz="1200" b="1" dirty="0"/>
              <a:t>）中，要求在选择变量控制下完成如下</a:t>
            </a:r>
            <a:r>
              <a:rPr lang="en-US" altLang="zh-CN" sz="1200" b="1" dirty="0">
                <a:solidFill>
                  <a:srgbClr val="FF0000"/>
                </a:solidFill>
              </a:rPr>
              <a:t>4</a:t>
            </a:r>
            <a:r>
              <a:rPr lang="zh-CN" altLang="en-US" sz="1200" b="1" dirty="0">
                <a:solidFill>
                  <a:srgbClr val="FF0000"/>
                </a:solidFill>
              </a:rPr>
              <a:t>种基本运算</a:t>
            </a:r>
            <a:r>
              <a:rPr lang="zh-CN" altLang="en-US" sz="1200" b="1" dirty="0"/>
              <a:t>：</a:t>
            </a:r>
            <a:endParaRPr lang="en-US" altLang="zh-CN" sz="1200" b="1" dirty="0"/>
          </a:p>
          <a:p>
            <a:pPr lvl="2" eaLnBrk="1" hangingPunct="1">
              <a:buFont typeface="+mj-ea"/>
              <a:buAutoNum type="circleNumDbPlain"/>
            </a:pPr>
            <a:r>
              <a:rPr lang="en-US" altLang="zh-CN" sz="1200" b="1" dirty="0"/>
              <a:t>A</a:t>
            </a:r>
            <a:r>
              <a:rPr lang="zh-CN" altLang="en-US" sz="1200" b="1" dirty="0"/>
              <a:t>加</a:t>
            </a:r>
            <a:r>
              <a:rPr lang="en-US" altLang="zh-CN" sz="1200" b="1" dirty="0"/>
              <a:t>B</a:t>
            </a:r>
            <a:r>
              <a:rPr lang="zh-CN" altLang="en-US" sz="1200" b="1" dirty="0"/>
              <a:t>，结果送</a:t>
            </a:r>
            <a:r>
              <a:rPr lang="en-US" altLang="zh-CN" sz="1200" b="1" dirty="0"/>
              <a:t>A</a:t>
            </a:r>
            <a:r>
              <a:rPr lang="zh-CN" altLang="en-US" sz="1200" b="1" dirty="0"/>
              <a:t>；</a:t>
            </a:r>
            <a:endParaRPr lang="en-US" altLang="zh-CN" sz="1200" b="1" dirty="0"/>
          </a:p>
          <a:p>
            <a:pPr lvl="2" eaLnBrk="1" hangingPunct="1">
              <a:buFont typeface="+mj-ea"/>
              <a:buAutoNum type="circleNumDbPlain"/>
            </a:pPr>
            <a:r>
              <a:rPr lang="en-US" altLang="zh-CN" sz="1200" b="1" dirty="0"/>
              <a:t>A</a:t>
            </a:r>
            <a:r>
              <a:rPr lang="zh-CN" altLang="en-US" sz="1200" b="1" dirty="0"/>
              <a:t>减</a:t>
            </a:r>
            <a:r>
              <a:rPr lang="en-US" altLang="zh-CN" sz="1200" b="1" dirty="0"/>
              <a:t>B</a:t>
            </a:r>
            <a:r>
              <a:rPr lang="zh-CN" altLang="en-US" sz="1200" b="1" dirty="0"/>
              <a:t>，结果送</a:t>
            </a:r>
            <a:r>
              <a:rPr lang="en-US" altLang="zh-CN" sz="1200" b="1" dirty="0"/>
              <a:t>B</a:t>
            </a:r>
            <a:r>
              <a:rPr lang="zh-CN" altLang="en-US" sz="1200" b="1" dirty="0"/>
              <a:t>；</a:t>
            </a:r>
            <a:endParaRPr lang="en-US" altLang="zh-CN" sz="1200" b="1" dirty="0"/>
          </a:p>
          <a:p>
            <a:pPr lvl="2" eaLnBrk="1" hangingPunct="1">
              <a:buFont typeface="+mj-ea"/>
              <a:buAutoNum type="circleNumDbPlain"/>
            </a:pPr>
            <a:r>
              <a:rPr lang="en-US" altLang="zh-CN" sz="1200" b="1" dirty="0"/>
              <a:t>A</a:t>
            </a:r>
            <a:r>
              <a:rPr lang="zh-CN" altLang="en-US" sz="1200" b="1" dirty="0"/>
              <a:t>与</a:t>
            </a:r>
            <a:r>
              <a:rPr lang="en-US" altLang="zh-CN" sz="1200" b="1" dirty="0"/>
              <a:t>C</a:t>
            </a:r>
            <a:r>
              <a:rPr lang="zh-CN" altLang="en-US" sz="1200" b="1" dirty="0"/>
              <a:t>，结果送</a:t>
            </a:r>
            <a:r>
              <a:rPr lang="en-US" altLang="zh-CN" sz="1200" b="1" dirty="0"/>
              <a:t>C</a:t>
            </a:r>
            <a:r>
              <a:rPr lang="zh-CN" altLang="en-US" sz="1200" b="1" dirty="0"/>
              <a:t>；</a:t>
            </a:r>
            <a:endParaRPr lang="en-US" altLang="zh-CN" sz="1200" b="1" dirty="0"/>
          </a:p>
          <a:p>
            <a:pPr lvl="2" eaLnBrk="1" hangingPunct="1">
              <a:buFont typeface="+mj-ea"/>
              <a:buAutoNum type="circleNumDbPlain"/>
            </a:pPr>
            <a:r>
              <a:rPr lang="en-US" altLang="zh-CN" sz="1200" b="1" dirty="0"/>
              <a:t>A</a:t>
            </a:r>
            <a:r>
              <a:rPr lang="zh-CN" altLang="en-US" sz="1200" b="1" dirty="0"/>
              <a:t>异或</a:t>
            </a:r>
            <a:r>
              <a:rPr lang="en-US" altLang="zh-CN" sz="1200" b="1" dirty="0"/>
              <a:t>D</a:t>
            </a:r>
            <a:r>
              <a:rPr lang="zh-CN" altLang="en-US" sz="1200" b="1" dirty="0"/>
              <a:t>，结果送</a:t>
            </a:r>
            <a:r>
              <a:rPr lang="en-US" altLang="zh-CN" sz="1200" b="1" dirty="0"/>
              <a:t>D</a:t>
            </a:r>
            <a:r>
              <a:rPr lang="zh-CN" altLang="en-US" sz="1200" b="1" dirty="0"/>
              <a:t>。</a:t>
            </a:r>
            <a:endParaRPr lang="en-US" altLang="zh-CN" sz="1200" b="1" dirty="0"/>
          </a:p>
          <a:p>
            <a:endParaRPr lang="zh-CN" altLang="en-US" sz="1800" b="1" dirty="0"/>
          </a:p>
        </p:txBody>
      </p:sp>
      <p:sp>
        <p:nvSpPr>
          <p:cNvPr id="4" name="标题 1">
            <a:extLst>
              <a:ext uri="{FF2B5EF4-FFF2-40B4-BE49-F238E27FC236}">
                <a16:creationId xmlns:a16="http://schemas.microsoft.com/office/drawing/2014/main" id="{0495C2D8-4835-FB48-708C-DB94D090A494}"/>
              </a:ext>
            </a:extLst>
          </p:cNvPr>
          <p:cNvSpPr>
            <a:spLocks noGrp="1" noChangeArrowheads="1"/>
          </p:cNvSpPr>
          <p:nvPr>
            <p:ph type="title"/>
          </p:nvPr>
        </p:nvSpPr>
        <p:spPr>
          <a:xfrm>
            <a:off x="457200" y="274638"/>
            <a:ext cx="8229600" cy="1143000"/>
          </a:xfrm>
        </p:spPr>
        <p:txBody>
          <a:bodyPr/>
          <a:lstStyle/>
          <a:p>
            <a:pPr eaLnBrk="1" hangingPunct="1"/>
            <a:r>
              <a:rPr lang="zh-CN" altLang="en-US" b="1" dirty="0">
                <a:solidFill>
                  <a:srgbClr val="002060"/>
                </a:solidFill>
                <a:latin typeface="黑体" panose="02010609060101010101" pitchFamily="49" charset="-122"/>
                <a:ea typeface="黑体" panose="02010609060101010101" pitchFamily="49" charset="-122"/>
              </a:rPr>
              <a:t>本章小结</a:t>
            </a:r>
          </a:p>
        </p:txBody>
      </p:sp>
      <p:pic>
        <p:nvPicPr>
          <p:cNvPr id="2" name="图片 1">
            <a:extLst>
              <a:ext uri="{FF2B5EF4-FFF2-40B4-BE49-F238E27FC236}">
                <a16:creationId xmlns:a16="http://schemas.microsoft.com/office/drawing/2014/main" id="{3FC0443B-34C4-4BB6-1F97-A7BC23CA2FC4}"/>
              </a:ext>
            </a:extLst>
          </p:cNvPr>
          <p:cNvPicPr>
            <a:picLocks noChangeAspect="1"/>
          </p:cNvPicPr>
          <p:nvPr/>
        </p:nvPicPr>
        <p:blipFill>
          <a:blip r:embed="rId2"/>
          <a:stretch>
            <a:fillRect/>
          </a:stretch>
        </p:blipFill>
        <p:spPr>
          <a:xfrm>
            <a:off x="4355976" y="2924944"/>
            <a:ext cx="4101711" cy="3816424"/>
          </a:xfrm>
          <a:prstGeom prst="rect">
            <a:avLst/>
          </a:prstGeom>
        </p:spPr>
      </p:pic>
    </p:spTree>
    <p:extLst>
      <p:ext uri="{BB962C8B-B14F-4D97-AF65-F5344CB8AC3E}">
        <p14:creationId xmlns:p14="http://schemas.microsoft.com/office/powerpoint/2010/main" val="119697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3C63C1-35AB-582B-EAF9-CEC863BF141E}"/>
              </a:ext>
            </a:extLst>
          </p:cNvPr>
          <p:cNvSpPr>
            <a:spLocks noGrp="1"/>
          </p:cNvSpPr>
          <p:nvPr>
            <p:ph idx="1"/>
          </p:nvPr>
        </p:nvSpPr>
        <p:spPr>
          <a:xfrm>
            <a:off x="457200" y="188640"/>
            <a:ext cx="8229600" cy="4525963"/>
          </a:xfrm>
        </p:spPr>
        <p:txBody>
          <a:bodyPr/>
          <a:lstStyle/>
          <a:p>
            <a:r>
              <a:rPr lang="zh-CN" altLang="en-US" sz="2000" b="1" dirty="0"/>
              <a:t>二、</a:t>
            </a:r>
            <a:r>
              <a:rPr lang="zh-CN" altLang="en-US" sz="2000" b="1" dirty="0">
                <a:solidFill>
                  <a:srgbClr val="FF0000"/>
                </a:solidFill>
              </a:rPr>
              <a:t>时序信号发生器</a:t>
            </a:r>
            <a:endParaRPr lang="zh-CN" altLang="en-US" sz="2000" b="1" dirty="0"/>
          </a:p>
          <a:p>
            <a:pPr lvl="1"/>
            <a:endParaRPr lang="zh-CN" altLang="en-US" sz="800" b="1" dirty="0"/>
          </a:p>
          <a:p>
            <a:pPr lvl="1"/>
            <a:r>
              <a:rPr lang="zh-CN" altLang="en-US" sz="1200" b="1" dirty="0"/>
              <a:t>设计一个</a:t>
            </a:r>
            <a:r>
              <a:rPr lang="zh-CN" altLang="en-US" sz="1200" b="1" dirty="0">
                <a:solidFill>
                  <a:srgbClr val="FF0000"/>
                </a:solidFill>
              </a:rPr>
              <a:t>简单的时序信号发生器</a:t>
            </a:r>
            <a:r>
              <a:rPr lang="zh-CN" altLang="en-US" sz="1200" b="1" dirty="0"/>
              <a:t>，具体功能如下：</a:t>
            </a:r>
          </a:p>
          <a:p>
            <a:pPr lvl="2">
              <a:buFont typeface="+mj-ea"/>
              <a:buAutoNum type="circleNumDbPlain"/>
            </a:pPr>
            <a:r>
              <a:rPr lang="zh-CN" altLang="en-US" sz="1200" b="1" dirty="0"/>
              <a:t>由时钟脉冲源提供频率稳定的方波信号作为系统的主频信号（时序信号发生器的输入信号）；</a:t>
            </a:r>
          </a:p>
          <a:p>
            <a:pPr lvl="2">
              <a:buFont typeface="+mj-ea"/>
              <a:buAutoNum type="circleNumDbPlain"/>
            </a:pPr>
            <a:r>
              <a:rPr lang="zh-CN" altLang="en-US" sz="1200" b="1" dirty="0"/>
              <a:t>规定一个</a:t>
            </a:r>
            <a:r>
              <a:rPr lang="en-US" altLang="zh-CN" sz="1200" b="1" dirty="0"/>
              <a:t>CPU</a:t>
            </a:r>
            <a:r>
              <a:rPr lang="zh-CN" altLang="en-US" sz="1200" b="1" dirty="0"/>
              <a:t>周期由</a:t>
            </a:r>
            <a:r>
              <a:rPr lang="en-US" altLang="zh-CN" sz="1200" b="1" dirty="0"/>
              <a:t>4</a:t>
            </a:r>
            <a:r>
              <a:rPr lang="zh-CN" altLang="en-US" sz="1200" b="1" dirty="0"/>
              <a:t>个时钟周期组成；</a:t>
            </a:r>
          </a:p>
          <a:p>
            <a:pPr lvl="2">
              <a:buFont typeface="+mj-ea"/>
              <a:buAutoNum type="circleNumDbPlain"/>
            </a:pPr>
            <a:r>
              <a:rPr lang="zh-CN" altLang="en-US" sz="1200" b="1" dirty="0"/>
              <a:t>必须对时序信号进行有效的控制（包括启动和停止）。</a:t>
            </a:r>
          </a:p>
          <a:p>
            <a:pPr lvl="2"/>
            <a:endParaRPr lang="zh-CN" altLang="en-US" sz="1200" b="1" dirty="0"/>
          </a:p>
        </p:txBody>
      </p:sp>
      <p:pic>
        <p:nvPicPr>
          <p:cNvPr id="2" name="图片 1">
            <a:extLst>
              <a:ext uri="{FF2B5EF4-FFF2-40B4-BE49-F238E27FC236}">
                <a16:creationId xmlns:a16="http://schemas.microsoft.com/office/drawing/2014/main" id="{D3B9EAF0-B1F7-2D43-80F7-4C55797E8053}"/>
              </a:ext>
            </a:extLst>
          </p:cNvPr>
          <p:cNvPicPr>
            <a:picLocks noChangeAspect="1"/>
          </p:cNvPicPr>
          <p:nvPr/>
        </p:nvPicPr>
        <p:blipFill>
          <a:blip r:embed="rId2"/>
          <a:stretch>
            <a:fillRect/>
          </a:stretch>
        </p:blipFill>
        <p:spPr>
          <a:xfrm>
            <a:off x="1763688" y="2132856"/>
            <a:ext cx="5672319" cy="4492295"/>
          </a:xfrm>
          <a:prstGeom prst="rect">
            <a:avLst/>
          </a:prstGeom>
        </p:spPr>
      </p:pic>
    </p:spTree>
    <p:extLst>
      <p:ext uri="{BB962C8B-B14F-4D97-AF65-F5344CB8AC3E}">
        <p14:creationId xmlns:p14="http://schemas.microsoft.com/office/powerpoint/2010/main" val="198166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207B03-C7DB-105A-251A-3B09B0EA69D1}"/>
              </a:ext>
            </a:extLst>
          </p:cNvPr>
          <p:cNvSpPr>
            <a:spLocks noGrp="1"/>
          </p:cNvSpPr>
          <p:nvPr>
            <p:ph idx="1"/>
          </p:nvPr>
        </p:nvSpPr>
        <p:spPr>
          <a:xfrm>
            <a:off x="457200" y="260648"/>
            <a:ext cx="8229600" cy="4525963"/>
          </a:xfrm>
        </p:spPr>
        <p:txBody>
          <a:bodyPr/>
          <a:lstStyle/>
          <a:p>
            <a:r>
              <a:rPr lang="zh-CN" altLang="en-US" sz="2000" b="1" dirty="0"/>
              <a:t>三、</a:t>
            </a:r>
            <a:r>
              <a:rPr lang="zh-CN" altLang="en-US" sz="2000" b="1" dirty="0">
                <a:solidFill>
                  <a:srgbClr val="FF0000"/>
                </a:solidFill>
              </a:rPr>
              <a:t>弹道计时器</a:t>
            </a:r>
          </a:p>
          <a:p>
            <a:pPr lvl="1"/>
            <a:endParaRPr lang="zh-CN" altLang="en-US" sz="800" b="1" dirty="0"/>
          </a:p>
          <a:p>
            <a:pPr lvl="1"/>
            <a:r>
              <a:rPr lang="zh-CN" altLang="en-US" sz="1200" b="1" dirty="0"/>
              <a:t>设计一个用来</a:t>
            </a:r>
            <a:r>
              <a:rPr lang="zh-CN" altLang="en-US" sz="1200" b="1" dirty="0">
                <a:solidFill>
                  <a:srgbClr val="FF0000"/>
                </a:solidFill>
              </a:rPr>
              <a:t>测量</a:t>
            </a:r>
            <a:r>
              <a:rPr lang="zh-CN" altLang="en-US" sz="1200" b="1" dirty="0"/>
              <a:t>手枪</a:t>
            </a:r>
            <a:r>
              <a:rPr lang="zh-CN" altLang="en-US" sz="1200" b="1" dirty="0">
                <a:solidFill>
                  <a:srgbClr val="FF0000"/>
                </a:solidFill>
              </a:rPr>
              <a:t>子弹</a:t>
            </a:r>
            <a:r>
              <a:rPr lang="zh-CN" altLang="en-US" sz="1200" b="1" dirty="0"/>
              <a:t>等发射物</a:t>
            </a:r>
            <a:r>
              <a:rPr lang="zh-CN" altLang="en-US" sz="1200" b="1" dirty="0">
                <a:solidFill>
                  <a:srgbClr val="FF0000"/>
                </a:solidFill>
              </a:rPr>
              <a:t>速度</a:t>
            </a:r>
            <a:r>
              <a:rPr lang="zh-CN" altLang="en-US" sz="1200" b="1" dirty="0"/>
              <a:t>的便携式电池供电</a:t>
            </a:r>
            <a:r>
              <a:rPr lang="zh-CN" altLang="en-US" sz="1200" b="1" dirty="0">
                <a:solidFill>
                  <a:srgbClr val="FF0000"/>
                </a:solidFill>
              </a:rPr>
              <a:t>计时器</a:t>
            </a:r>
            <a:r>
              <a:rPr lang="zh-CN" altLang="en-US" sz="1200" b="1" dirty="0"/>
              <a:t>，该计时器用于测定子弹或其他发射物的速度，竞赛射手通常用这种设备来测定装备的性能。</a:t>
            </a:r>
            <a:endParaRPr lang="zh-CN" altLang="en-US" sz="1400" b="1" dirty="0"/>
          </a:p>
        </p:txBody>
      </p:sp>
      <p:pic>
        <p:nvPicPr>
          <p:cNvPr id="2" name="图片 1">
            <a:extLst>
              <a:ext uri="{FF2B5EF4-FFF2-40B4-BE49-F238E27FC236}">
                <a16:creationId xmlns:a16="http://schemas.microsoft.com/office/drawing/2014/main" id="{363D5F72-4254-FD0A-6829-16D312BE97CC}"/>
              </a:ext>
            </a:extLst>
          </p:cNvPr>
          <p:cNvPicPr>
            <a:picLocks noChangeAspect="1"/>
          </p:cNvPicPr>
          <p:nvPr/>
        </p:nvPicPr>
        <p:blipFill>
          <a:blip r:embed="rId2"/>
          <a:stretch>
            <a:fillRect/>
          </a:stretch>
        </p:blipFill>
        <p:spPr>
          <a:xfrm>
            <a:off x="1115615" y="1844824"/>
            <a:ext cx="6822463" cy="4392488"/>
          </a:xfrm>
          <a:prstGeom prst="rect">
            <a:avLst/>
          </a:prstGeom>
        </p:spPr>
      </p:pic>
    </p:spTree>
    <p:extLst>
      <p:ext uri="{BB962C8B-B14F-4D97-AF65-F5344CB8AC3E}">
        <p14:creationId xmlns:p14="http://schemas.microsoft.com/office/powerpoint/2010/main" val="243712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a:xfrm>
            <a:off x="0" y="274638"/>
            <a:ext cx="9144000" cy="1143000"/>
          </a:xfrm>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9.1    </a:t>
            </a:r>
            <a:r>
              <a:rPr lang="zh-CN" altLang="en-US" sz="4400" b="1" dirty="0">
                <a:solidFill>
                  <a:srgbClr val="002060"/>
                </a:solidFill>
                <a:ea typeface="黑体" panose="02010609060101010101" pitchFamily="49" charset="-122"/>
              </a:rPr>
              <a:t>简单运算器设计</a:t>
            </a:r>
            <a:endParaRPr lang="zh-CN" altLang="en-US" dirty="0">
              <a:solidFill>
                <a:srgbClr val="002060"/>
              </a:solidFill>
              <a:latin typeface="+mn-lt"/>
              <a:ea typeface="黑体" pitchFamily="49" charset="-122"/>
            </a:endParaRPr>
          </a:p>
        </p:txBody>
      </p:sp>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484784"/>
            <a:ext cx="8229600" cy="5256584"/>
          </a:xfrm>
        </p:spPr>
        <p:txBody>
          <a:bodyPr/>
          <a:lstStyle/>
          <a:p>
            <a:pPr eaLnBrk="1" hangingPunct="1"/>
            <a:r>
              <a:rPr lang="en-US" altLang="zh-CN" b="1" dirty="0">
                <a:ea typeface="黑体" panose="02010609060101010101" pitchFamily="49" charset="-122"/>
              </a:rPr>
              <a:t>9.1.1  </a:t>
            </a:r>
            <a:r>
              <a:rPr lang="zh-CN" altLang="en-US" b="1" dirty="0">
                <a:ea typeface="黑体" panose="02010609060101010101" pitchFamily="49" charset="-122"/>
              </a:rPr>
              <a:t>设计要求</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zh-CN" altLang="en-US" sz="1800" b="1" dirty="0"/>
              <a:t>设计一个能实现两种算术运算和两种逻辑运算的</a:t>
            </a:r>
            <a:r>
              <a:rPr lang="en-US" altLang="zh-CN" sz="1800" b="1" dirty="0">
                <a:solidFill>
                  <a:srgbClr val="FF0000"/>
                </a:solidFill>
              </a:rPr>
              <a:t>4</a:t>
            </a:r>
            <a:r>
              <a:rPr lang="zh-CN" altLang="en-US" sz="1800" b="1" dirty="0">
                <a:solidFill>
                  <a:srgbClr val="FF0000"/>
                </a:solidFill>
              </a:rPr>
              <a:t>位运算器</a:t>
            </a:r>
            <a:r>
              <a:rPr lang="zh-CN" altLang="en-US" sz="1800" b="1" dirty="0"/>
              <a:t>。</a:t>
            </a:r>
            <a:endParaRPr lang="en-US" altLang="zh-CN" sz="1800" b="1" dirty="0"/>
          </a:p>
          <a:p>
            <a:pPr lvl="1" eaLnBrk="1" hangingPunct="1"/>
            <a:endParaRPr lang="en-US" altLang="zh-CN" sz="1800" b="1" dirty="0"/>
          </a:p>
          <a:p>
            <a:pPr lvl="1" eaLnBrk="1" hangingPunct="1"/>
            <a:r>
              <a:rPr lang="zh-CN" altLang="en-US" sz="1800" b="1" dirty="0"/>
              <a:t>参与运算的</a:t>
            </a:r>
            <a:r>
              <a:rPr lang="en-US" altLang="zh-CN" sz="1800" b="1" dirty="0"/>
              <a:t>4</a:t>
            </a:r>
            <a:r>
              <a:rPr lang="zh-CN" altLang="en-US" sz="1800" b="1" dirty="0"/>
              <a:t>个</a:t>
            </a:r>
            <a:r>
              <a:rPr lang="en-US" altLang="zh-CN" sz="1800" b="1" dirty="0"/>
              <a:t>4</a:t>
            </a:r>
            <a:r>
              <a:rPr lang="zh-CN" altLang="en-US" sz="1800" b="1" dirty="0"/>
              <a:t>位二进制数分别存放在</a:t>
            </a:r>
            <a:r>
              <a:rPr lang="en-US" altLang="zh-CN" sz="1800" b="1" dirty="0"/>
              <a:t>4</a:t>
            </a:r>
            <a:r>
              <a:rPr lang="zh-CN" altLang="en-US" sz="1800" b="1" dirty="0"/>
              <a:t>个寄存器（</a:t>
            </a:r>
            <a:r>
              <a:rPr lang="en-US" altLang="zh-CN" sz="1800" b="1" dirty="0"/>
              <a:t>A</a:t>
            </a:r>
            <a:r>
              <a:rPr lang="zh-CN" altLang="en-US" sz="1800" b="1" dirty="0"/>
              <a:t>、</a:t>
            </a:r>
            <a:r>
              <a:rPr lang="en-US" altLang="zh-CN" sz="1800" b="1" dirty="0"/>
              <a:t>B</a:t>
            </a:r>
            <a:r>
              <a:rPr lang="zh-CN" altLang="en-US" sz="1800" b="1" dirty="0"/>
              <a:t>、</a:t>
            </a:r>
            <a:r>
              <a:rPr lang="en-US" altLang="zh-CN" sz="1800" b="1" dirty="0"/>
              <a:t>C</a:t>
            </a:r>
            <a:r>
              <a:rPr lang="zh-CN" altLang="en-US" sz="1800" b="1" dirty="0"/>
              <a:t>、</a:t>
            </a:r>
            <a:r>
              <a:rPr lang="en-US" altLang="zh-CN" sz="1800" b="1" dirty="0"/>
              <a:t>D</a:t>
            </a:r>
            <a:r>
              <a:rPr lang="zh-CN" altLang="en-US" sz="1800" b="1" dirty="0"/>
              <a:t>）中，要求在选择变量（</a:t>
            </a:r>
            <a:r>
              <a:rPr lang="en-US" altLang="zh-CN" sz="1800" b="1" dirty="0"/>
              <a:t>S</a:t>
            </a:r>
            <a:r>
              <a:rPr lang="en-US" altLang="zh-CN" sz="1800" b="1" baseline="-25000" dirty="0"/>
              <a:t>1</a:t>
            </a:r>
            <a:r>
              <a:rPr lang="zh-CN" altLang="en-US" sz="1800" b="1" dirty="0"/>
              <a:t>和</a:t>
            </a:r>
            <a:r>
              <a:rPr lang="en-US" altLang="zh-CN" sz="1800" b="1" dirty="0"/>
              <a:t>S</a:t>
            </a:r>
            <a:r>
              <a:rPr lang="en-US" altLang="zh-CN" sz="1800" b="1" baseline="-25000" dirty="0"/>
              <a:t>0</a:t>
            </a:r>
            <a:r>
              <a:rPr lang="zh-CN" altLang="en-US" sz="1800" b="1" dirty="0"/>
              <a:t>）控制下完成如下</a:t>
            </a:r>
            <a:r>
              <a:rPr lang="en-US" altLang="zh-CN" sz="1800" b="1" dirty="0">
                <a:solidFill>
                  <a:srgbClr val="FF0000"/>
                </a:solidFill>
              </a:rPr>
              <a:t>4</a:t>
            </a:r>
            <a:r>
              <a:rPr lang="zh-CN" altLang="en-US" sz="1800" b="1" dirty="0">
                <a:solidFill>
                  <a:srgbClr val="FF0000"/>
                </a:solidFill>
              </a:rPr>
              <a:t>种基本运算</a:t>
            </a:r>
            <a:r>
              <a:rPr lang="zh-CN" altLang="en-US" sz="1800" b="1" dirty="0"/>
              <a:t>：</a:t>
            </a:r>
            <a:endParaRPr lang="en-US" altLang="zh-CN" sz="1800" b="1" dirty="0"/>
          </a:p>
          <a:p>
            <a:pPr lvl="2" eaLnBrk="1" hangingPunct="1">
              <a:buFont typeface="+mj-ea"/>
              <a:buAutoNum type="circleNumDbPlain"/>
            </a:pPr>
            <a:endParaRPr lang="en-US" altLang="zh-CN" sz="1100" b="1" dirty="0"/>
          </a:p>
          <a:p>
            <a:pPr lvl="2" eaLnBrk="1" hangingPunct="1">
              <a:buFont typeface="+mj-ea"/>
              <a:buAutoNum type="circleNumDbPlain"/>
            </a:pPr>
            <a:r>
              <a:rPr lang="en-US" altLang="zh-CN" sz="1400" b="1" dirty="0"/>
              <a:t>A</a:t>
            </a:r>
            <a:r>
              <a:rPr lang="zh-CN" altLang="en-US" sz="1400" b="1" dirty="0"/>
              <a:t>加</a:t>
            </a:r>
            <a:r>
              <a:rPr lang="en-US" altLang="zh-CN" sz="1400" b="1" dirty="0"/>
              <a:t>B</a:t>
            </a:r>
            <a:r>
              <a:rPr lang="zh-CN" altLang="en-US" sz="1400" b="1" dirty="0"/>
              <a:t>，结果送</a:t>
            </a:r>
            <a:r>
              <a:rPr lang="en-US" altLang="zh-CN" sz="1400" b="1" dirty="0"/>
              <a:t>A</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t>A</a:t>
            </a:r>
            <a:r>
              <a:rPr lang="zh-CN" altLang="en-US" sz="1400" b="1" dirty="0"/>
              <a:t>减</a:t>
            </a:r>
            <a:r>
              <a:rPr lang="en-US" altLang="zh-CN" sz="1400" b="1" dirty="0"/>
              <a:t>B</a:t>
            </a:r>
            <a:r>
              <a:rPr lang="zh-CN" altLang="en-US" sz="1400" b="1" dirty="0"/>
              <a:t>，结果送</a:t>
            </a:r>
            <a:r>
              <a:rPr lang="en-US" altLang="zh-CN" sz="1400" b="1" dirty="0"/>
              <a:t>B</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t>A</a:t>
            </a:r>
            <a:r>
              <a:rPr lang="zh-CN" altLang="en-US" sz="1400" b="1" dirty="0"/>
              <a:t>与</a:t>
            </a:r>
            <a:r>
              <a:rPr lang="en-US" altLang="zh-CN" sz="1400" b="1" dirty="0"/>
              <a:t>C</a:t>
            </a:r>
            <a:r>
              <a:rPr lang="zh-CN" altLang="en-US" sz="1400" b="1" dirty="0"/>
              <a:t>，结果送</a:t>
            </a:r>
            <a:r>
              <a:rPr lang="en-US" altLang="zh-CN" sz="1400" b="1" dirty="0"/>
              <a:t>C</a:t>
            </a:r>
            <a:r>
              <a:rPr lang="zh-CN" altLang="en-US" sz="1400" b="1" dirty="0"/>
              <a:t>；</a:t>
            </a:r>
            <a:endParaRPr lang="en-US" altLang="zh-CN" sz="1400" b="1" dirty="0"/>
          </a:p>
          <a:p>
            <a:pPr lvl="2" eaLnBrk="1" hangingPunct="1">
              <a:buFont typeface="+mj-ea"/>
              <a:buAutoNum type="circleNumDbPlain"/>
            </a:pPr>
            <a:endParaRPr lang="en-US" altLang="zh-CN" sz="1400" b="1" dirty="0"/>
          </a:p>
          <a:p>
            <a:pPr lvl="2" eaLnBrk="1" hangingPunct="1">
              <a:buFont typeface="+mj-ea"/>
              <a:buAutoNum type="circleNumDbPlain"/>
            </a:pPr>
            <a:r>
              <a:rPr lang="en-US" altLang="zh-CN" sz="1400" b="1" dirty="0"/>
              <a:t>A</a:t>
            </a:r>
            <a:r>
              <a:rPr lang="zh-CN" altLang="en-US" sz="1400" b="1" dirty="0"/>
              <a:t>异或</a:t>
            </a:r>
            <a:r>
              <a:rPr lang="en-US" altLang="zh-CN" sz="1400" b="1" dirty="0"/>
              <a:t>D</a:t>
            </a:r>
            <a:r>
              <a:rPr lang="zh-CN" altLang="en-US" sz="1400" b="1" dirty="0"/>
              <a:t>，结果送</a:t>
            </a:r>
            <a:r>
              <a:rPr lang="en-US" altLang="zh-CN" sz="1400" b="1" dirty="0"/>
              <a:t>D</a:t>
            </a:r>
            <a:r>
              <a:rPr lang="zh-CN" altLang="en-US" sz="1400" b="1" dirty="0"/>
              <a:t>。</a:t>
            </a:r>
            <a:endParaRPr lang="en-US" altLang="zh-CN" sz="1100" b="1" dirty="0"/>
          </a:p>
          <a:p>
            <a:pPr lvl="1" eaLnBrk="1" hangingPunct="1"/>
            <a:endParaRPr lang="en-US" altLang="zh-CN" sz="1400" b="1" dirty="0"/>
          </a:p>
          <a:p>
            <a:pPr lvl="1" eaLnBrk="1" hangingPunct="1"/>
            <a:endParaRPr lang="en-US" altLang="zh-CN" b="1" dirty="0"/>
          </a:p>
        </p:txBody>
      </p:sp>
      <p:sp>
        <p:nvSpPr>
          <p:cNvPr id="3" name="文本框 2">
            <a:extLst>
              <a:ext uri="{FF2B5EF4-FFF2-40B4-BE49-F238E27FC236}">
                <a16:creationId xmlns:a16="http://schemas.microsoft.com/office/drawing/2014/main" id="{22C22479-4357-9827-CED5-2304906A6646}"/>
              </a:ext>
            </a:extLst>
          </p:cNvPr>
          <p:cNvSpPr txBox="1"/>
          <p:nvPr/>
        </p:nvSpPr>
        <p:spPr>
          <a:xfrm>
            <a:off x="7524328" y="522972"/>
            <a:ext cx="1224136" cy="646331"/>
          </a:xfrm>
          <a:prstGeom prst="rect">
            <a:avLst/>
          </a:prstGeom>
          <a:solidFill>
            <a:srgbClr val="FFFF00"/>
          </a:solidFill>
        </p:spPr>
        <p:txBody>
          <a:bodyPr wrap="square">
            <a:spAutoFit/>
          </a:bodyPr>
          <a:lstStyle/>
          <a:p>
            <a:r>
              <a:rPr lang="en-US" altLang="zh-CN" sz="1200" b="1" dirty="0">
                <a:solidFill>
                  <a:srgbClr val="111111"/>
                </a:solidFill>
                <a:latin typeface="Avenir"/>
              </a:rPr>
              <a:t>9.1.1  </a:t>
            </a:r>
            <a:r>
              <a:rPr lang="zh-CN" altLang="en-US" sz="1200" b="1" dirty="0">
                <a:solidFill>
                  <a:srgbClr val="111111"/>
                </a:solidFill>
                <a:latin typeface="Avenir"/>
              </a:rPr>
              <a:t>设计要求</a:t>
            </a:r>
          </a:p>
          <a:p>
            <a:r>
              <a:rPr lang="en-US" altLang="zh-CN" sz="1200" b="1" dirty="0">
                <a:solidFill>
                  <a:srgbClr val="111111"/>
                </a:solidFill>
                <a:latin typeface="Avenir"/>
              </a:rPr>
              <a:t>9.1.2  </a:t>
            </a:r>
            <a:r>
              <a:rPr lang="zh-CN" altLang="en-US" sz="1200" b="1" dirty="0">
                <a:solidFill>
                  <a:srgbClr val="111111"/>
                </a:solidFill>
                <a:latin typeface="Avenir"/>
              </a:rPr>
              <a:t>功能描述</a:t>
            </a:r>
          </a:p>
          <a:p>
            <a:r>
              <a:rPr lang="en-US" altLang="zh-CN" sz="1200" b="1" dirty="0">
                <a:solidFill>
                  <a:srgbClr val="111111"/>
                </a:solidFill>
                <a:latin typeface="Avenir"/>
              </a:rPr>
              <a:t>9.1.3  </a:t>
            </a:r>
            <a:r>
              <a:rPr lang="zh-CN" altLang="en-US" sz="1200" b="1" dirty="0">
                <a:solidFill>
                  <a:srgbClr val="111111"/>
                </a:solidFill>
                <a:latin typeface="Avenir"/>
              </a:rPr>
              <a:t>电路设计</a:t>
            </a:r>
          </a:p>
        </p:txBody>
      </p:sp>
    </p:spTree>
    <p:extLst>
      <p:ext uri="{BB962C8B-B14F-4D97-AF65-F5344CB8AC3E}">
        <p14:creationId xmlns:p14="http://schemas.microsoft.com/office/powerpoint/2010/main" val="4073622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86EF8A-C7F4-7A80-9A4F-6B8EA21C9E2B}"/>
              </a:ext>
            </a:extLst>
          </p:cNvPr>
          <p:cNvSpPr>
            <a:spLocks noGrp="1"/>
          </p:cNvSpPr>
          <p:nvPr>
            <p:ph idx="1"/>
          </p:nvPr>
        </p:nvSpPr>
        <p:spPr>
          <a:xfrm>
            <a:off x="457200" y="332656"/>
            <a:ext cx="8229600" cy="4525963"/>
          </a:xfrm>
        </p:spPr>
        <p:txBody>
          <a:bodyPr/>
          <a:lstStyle/>
          <a:p>
            <a:r>
              <a:rPr lang="zh-CN" altLang="en-US" sz="2000" b="1" dirty="0"/>
              <a:t>四、</a:t>
            </a:r>
            <a:r>
              <a:rPr lang="zh-CN" altLang="en-US" sz="2000" b="1" dirty="0">
                <a:solidFill>
                  <a:srgbClr val="FF0000"/>
                </a:solidFill>
              </a:rPr>
              <a:t>汽车尾灯控制器</a:t>
            </a:r>
            <a:endParaRPr lang="zh-CN" altLang="en-US" sz="1800" b="1" dirty="0">
              <a:solidFill>
                <a:srgbClr val="FF0000"/>
              </a:solidFill>
            </a:endParaRPr>
          </a:p>
          <a:p>
            <a:endParaRPr lang="zh-CN" altLang="en-US" sz="800" b="1" dirty="0"/>
          </a:p>
          <a:p>
            <a:pPr lvl="1"/>
            <a:r>
              <a:rPr lang="zh-CN" altLang="en-US" sz="1200" b="1" dirty="0"/>
              <a:t>设计一个</a:t>
            </a:r>
            <a:r>
              <a:rPr lang="zh-CN" altLang="en-US" sz="1200" b="1" dirty="0">
                <a:solidFill>
                  <a:srgbClr val="FF0000"/>
                </a:solidFill>
              </a:rPr>
              <a:t>汽车尾灯控制器</a:t>
            </a:r>
            <a:r>
              <a:rPr lang="zh-CN" altLang="en-US" sz="1200" b="1" dirty="0"/>
              <a:t>，实现对汽车尾灯显示状态的控制。在汽车尾部左右两侧各有</a:t>
            </a:r>
            <a:r>
              <a:rPr lang="en-US" altLang="zh-CN" sz="1200" b="1" dirty="0"/>
              <a:t>3</a:t>
            </a:r>
            <a:r>
              <a:rPr lang="zh-CN" altLang="en-US" sz="1200" b="1" dirty="0"/>
              <a:t>个指示灯，根据汽车运行情况，指示灯具有</a:t>
            </a:r>
            <a:r>
              <a:rPr lang="en-US" altLang="zh-CN" sz="1200" b="1" dirty="0">
                <a:solidFill>
                  <a:srgbClr val="FF0000"/>
                </a:solidFill>
              </a:rPr>
              <a:t>4</a:t>
            </a:r>
            <a:r>
              <a:rPr lang="zh-CN" altLang="en-US" sz="1200" b="1" dirty="0">
                <a:solidFill>
                  <a:srgbClr val="FF0000"/>
                </a:solidFill>
              </a:rPr>
              <a:t>种不同的显示模式</a:t>
            </a:r>
            <a:r>
              <a:rPr lang="zh-CN" altLang="en-US" sz="1200" b="1" dirty="0"/>
              <a:t>：</a:t>
            </a:r>
          </a:p>
          <a:p>
            <a:pPr lvl="2">
              <a:buFont typeface="+mj-ea"/>
              <a:buAutoNum type="circleNumDbPlain"/>
            </a:pPr>
            <a:r>
              <a:rPr lang="zh-CN" altLang="en-US" sz="1200" b="1" dirty="0"/>
              <a:t>汽车正向行驶时，左右两侧的指示灯全部处于熄灭状态；</a:t>
            </a:r>
          </a:p>
          <a:p>
            <a:pPr lvl="2">
              <a:buFont typeface="+mj-ea"/>
              <a:buAutoNum type="circleNumDbPlain"/>
            </a:pPr>
            <a:r>
              <a:rPr lang="zh-CN" altLang="en-US" sz="1200" b="1" dirty="0"/>
              <a:t>汽车右转弯时，右侧指示灯按右循环顺序点亮；</a:t>
            </a:r>
          </a:p>
          <a:p>
            <a:pPr lvl="2">
              <a:buFont typeface="+mj-ea"/>
              <a:buAutoNum type="circleNumDbPlain"/>
            </a:pPr>
            <a:r>
              <a:rPr lang="zh-CN" altLang="en-US" sz="1200" b="1" dirty="0"/>
              <a:t>汽车左转弯时，左侧指示灯按左循环顺序点亮；</a:t>
            </a:r>
          </a:p>
          <a:p>
            <a:pPr lvl="2">
              <a:buFont typeface="+mj-ea"/>
              <a:buAutoNum type="circleNumDbPlain"/>
            </a:pPr>
            <a:r>
              <a:rPr lang="zh-CN" altLang="en-US" sz="1200" b="1" dirty="0"/>
              <a:t>汽车临时刹车时，左右两侧的指示灯同时处于闪烁状态。</a:t>
            </a:r>
          </a:p>
        </p:txBody>
      </p:sp>
      <p:pic>
        <p:nvPicPr>
          <p:cNvPr id="2" name="图片 1">
            <a:extLst>
              <a:ext uri="{FF2B5EF4-FFF2-40B4-BE49-F238E27FC236}">
                <a16:creationId xmlns:a16="http://schemas.microsoft.com/office/drawing/2014/main" id="{C0FBF36D-5D26-D74F-632A-37A8509EB0DA}"/>
              </a:ext>
            </a:extLst>
          </p:cNvPr>
          <p:cNvPicPr>
            <a:picLocks noChangeAspect="1"/>
          </p:cNvPicPr>
          <p:nvPr/>
        </p:nvPicPr>
        <p:blipFill>
          <a:blip r:embed="rId2"/>
          <a:stretch>
            <a:fillRect/>
          </a:stretch>
        </p:blipFill>
        <p:spPr>
          <a:xfrm>
            <a:off x="2339752" y="2780928"/>
            <a:ext cx="4858952" cy="3763656"/>
          </a:xfrm>
          <a:prstGeom prst="rect">
            <a:avLst/>
          </a:prstGeom>
        </p:spPr>
      </p:pic>
    </p:spTree>
    <p:extLst>
      <p:ext uri="{BB962C8B-B14F-4D97-AF65-F5344CB8AC3E}">
        <p14:creationId xmlns:p14="http://schemas.microsoft.com/office/powerpoint/2010/main" val="2311157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5E90A8-E847-DA6D-7FFC-B46AC06F94E4}"/>
              </a:ext>
            </a:extLst>
          </p:cNvPr>
          <p:cNvSpPr>
            <a:spLocks noGrp="1"/>
          </p:cNvSpPr>
          <p:nvPr>
            <p:ph idx="1"/>
          </p:nvPr>
        </p:nvSpPr>
        <p:spPr>
          <a:xfrm>
            <a:off x="457200" y="404664"/>
            <a:ext cx="8229600" cy="4525963"/>
          </a:xfrm>
        </p:spPr>
        <p:txBody>
          <a:bodyPr/>
          <a:lstStyle/>
          <a:p>
            <a:r>
              <a:rPr lang="zh-CN" altLang="en-US" sz="2000" b="1" dirty="0"/>
              <a:t>五、</a:t>
            </a:r>
            <a:r>
              <a:rPr lang="zh-CN" altLang="en-US" sz="2000" b="1" dirty="0">
                <a:solidFill>
                  <a:srgbClr val="FF0000"/>
                </a:solidFill>
              </a:rPr>
              <a:t>数字钟</a:t>
            </a:r>
            <a:endParaRPr lang="zh-CN" altLang="en-US" sz="1800" b="1" dirty="0">
              <a:solidFill>
                <a:srgbClr val="FF0000"/>
              </a:solidFill>
            </a:endParaRPr>
          </a:p>
          <a:p>
            <a:pPr lvl="1"/>
            <a:endParaRPr lang="en-US" altLang="zh-CN" sz="800" b="1" dirty="0"/>
          </a:p>
          <a:p>
            <a:pPr lvl="1"/>
            <a:r>
              <a:rPr lang="zh-CN" altLang="en-US" sz="1200" b="1" dirty="0"/>
              <a:t>设计一个</a:t>
            </a:r>
            <a:r>
              <a:rPr lang="zh-CN" altLang="en-US" sz="1200" b="1" dirty="0">
                <a:solidFill>
                  <a:srgbClr val="FF0000"/>
                </a:solidFill>
              </a:rPr>
              <a:t>数字钟</a:t>
            </a:r>
            <a:r>
              <a:rPr lang="zh-CN" altLang="en-US" sz="1200" b="1" dirty="0"/>
              <a:t>，要求如下：</a:t>
            </a:r>
          </a:p>
          <a:p>
            <a:pPr lvl="2">
              <a:buFont typeface="+mj-ea"/>
              <a:buAutoNum type="circleNumDbPlain"/>
            </a:pPr>
            <a:r>
              <a:rPr lang="zh-CN" altLang="en-US" sz="1200" b="1" dirty="0"/>
              <a:t>信号发生器产生稳定的脉冲信号，作为数字钟的计时基准；</a:t>
            </a:r>
          </a:p>
          <a:p>
            <a:pPr lvl="2">
              <a:buFont typeface="+mj-ea"/>
              <a:buAutoNum type="circleNumDbPlain"/>
            </a:pPr>
            <a:r>
              <a:rPr lang="zh-CN" altLang="en-US" sz="1200" b="1" dirty="0"/>
              <a:t>具有时、分、秒的十进制数字显示；</a:t>
            </a:r>
          </a:p>
          <a:p>
            <a:pPr lvl="2">
              <a:buFont typeface="+mj-ea"/>
              <a:buAutoNum type="circleNumDbPlain"/>
            </a:pPr>
            <a:r>
              <a:rPr lang="zh-CN" altLang="en-US" sz="1200" b="1" dirty="0"/>
              <a:t>小时采用</a:t>
            </a:r>
            <a:r>
              <a:rPr lang="en-US" altLang="zh-CN" sz="1200" b="1" dirty="0"/>
              <a:t>24</a:t>
            </a:r>
            <a:r>
              <a:rPr lang="zh-CN" altLang="en-US" sz="1200" b="1" dirty="0"/>
              <a:t>进制，分、秒采用</a:t>
            </a:r>
            <a:r>
              <a:rPr lang="en-US" altLang="zh-CN" sz="1200" b="1" dirty="0"/>
              <a:t>60</a:t>
            </a:r>
            <a:r>
              <a:rPr lang="zh-CN" altLang="en-US" sz="1200" b="1" dirty="0"/>
              <a:t>进制；</a:t>
            </a:r>
          </a:p>
          <a:p>
            <a:pPr lvl="2">
              <a:buFont typeface="+mj-ea"/>
              <a:buAutoNum type="circleNumDbPlain"/>
            </a:pPr>
            <a:r>
              <a:rPr lang="zh-CN" altLang="en-US" sz="1200" b="1" dirty="0"/>
              <a:t>具有校时功能，可在任何时候将其调至标准时间或者指定时间。</a:t>
            </a:r>
          </a:p>
        </p:txBody>
      </p:sp>
      <p:pic>
        <p:nvPicPr>
          <p:cNvPr id="2" name="图片 1">
            <a:extLst>
              <a:ext uri="{FF2B5EF4-FFF2-40B4-BE49-F238E27FC236}">
                <a16:creationId xmlns:a16="http://schemas.microsoft.com/office/drawing/2014/main" id="{40E50944-E40C-0F7F-7F50-C9CA742636ED}"/>
              </a:ext>
            </a:extLst>
          </p:cNvPr>
          <p:cNvPicPr>
            <a:picLocks noChangeAspect="1"/>
          </p:cNvPicPr>
          <p:nvPr/>
        </p:nvPicPr>
        <p:blipFill>
          <a:blip r:embed="rId2"/>
          <a:stretch>
            <a:fillRect/>
          </a:stretch>
        </p:blipFill>
        <p:spPr>
          <a:xfrm>
            <a:off x="2411760" y="2276872"/>
            <a:ext cx="3812945" cy="4392488"/>
          </a:xfrm>
          <a:prstGeom prst="rect">
            <a:avLst/>
          </a:prstGeom>
        </p:spPr>
      </p:pic>
    </p:spTree>
    <p:extLst>
      <p:ext uri="{BB962C8B-B14F-4D97-AF65-F5344CB8AC3E}">
        <p14:creationId xmlns:p14="http://schemas.microsoft.com/office/powerpoint/2010/main" val="3044745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FD0B299-7C27-0CA2-DFFE-1AD54CC85492}"/>
              </a:ext>
            </a:extLst>
          </p:cNvPr>
          <p:cNvSpPr>
            <a:spLocks noGrp="1" noChangeArrowheads="1"/>
          </p:cNvSpPr>
          <p:nvPr>
            <p:ph type="title"/>
          </p:nvPr>
        </p:nvSpPr>
        <p:spPr>
          <a:xfrm>
            <a:off x="457200" y="274638"/>
            <a:ext cx="8229600" cy="1143000"/>
          </a:xfrm>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P273-P274</a:t>
            </a:r>
            <a:r>
              <a:rPr lang="zh-CN" altLang="en-US" b="1" dirty="0">
                <a:solidFill>
                  <a:srgbClr val="002060"/>
                </a:solidFill>
                <a:latin typeface="黑体" panose="02010609060101010101" pitchFamily="49" charset="-122"/>
                <a:ea typeface="黑体" panose="02010609060101010101" pitchFamily="49" charset="-122"/>
              </a:rPr>
              <a:t>）</a:t>
            </a:r>
          </a:p>
        </p:txBody>
      </p:sp>
      <p:pic>
        <p:nvPicPr>
          <p:cNvPr id="3" name="图片 2">
            <a:extLst>
              <a:ext uri="{FF2B5EF4-FFF2-40B4-BE49-F238E27FC236}">
                <a16:creationId xmlns:a16="http://schemas.microsoft.com/office/drawing/2014/main" id="{94539C5C-BE8D-A812-237D-AA4C3F9C5429}"/>
              </a:ext>
            </a:extLst>
          </p:cNvPr>
          <p:cNvPicPr>
            <a:picLocks noChangeAspect="1"/>
          </p:cNvPicPr>
          <p:nvPr/>
        </p:nvPicPr>
        <p:blipFill>
          <a:blip r:embed="rId2"/>
          <a:stretch>
            <a:fillRect/>
          </a:stretch>
        </p:blipFill>
        <p:spPr>
          <a:xfrm>
            <a:off x="0" y="2573121"/>
            <a:ext cx="9144000" cy="1711757"/>
          </a:xfrm>
          <a:prstGeom prst="rect">
            <a:avLst/>
          </a:prstGeom>
        </p:spPr>
      </p:pic>
    </p:spTree>
    <p:extLst>
      <p:ext uri="{BB962C8B-B14F-4D97-AF65-F5344CB8AC3E}">
        <p14:creationId xmlns:p14="http://schemas.microsoft.com/office/powerpoint/2010/main" val="3395896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8662FF3-53C1-EAC8-3DF3-1374BB333E70}"/>
              </a:ext>
            </a:extLst>
          </p:cNvPr>
          <p:cNvGrpSpPr/>
          <p:nvPr/>
        </p:nvGrpSpPr>
        <p:grpSpPr>
          <a:xfrm>
            <a:off x="7428590" y="2044962"/>
            <a:ext cx="1359832" cy="1106225"/>
            <a:chOff x="5429693" y="5271401"/>
            <a:chExt cx="1813109" cy="1474966"/>
          </a:xfrm>
        </p:grpSpPr>
        <p:pic>
          <p:nvPicPr>
            <p:cNvPr id="12" name="图片 11">
              <a:extLst>
                <a:ext uri="{FF2B5EF4-FFF2-40B4-BE49-F238E27FC236}">
                  <a16:creationId xmlns:a16="http://schemas.microsoft.com/office/drawing/2014/main" id="{1A5BB182-3172-674D-2352-91123FD613EE}"/>
                </a:ext>
              </a:extLst>
            </p:cNvPr>
            <p:cNvPicPr>
              <a:picLocks noChangeAspect="1"/>
            </p:cNvPicPr>
            <p:nvPr/>
          </p:nvPicPr>
          <p:blipFill>
            <a:blip r:embed="rId2"/>
            <a:stretch>
              <a:fillRect/>
            </a:stretch>
          </p:blipFill>
          <p:spPr>
            <a:xfrm>
              <a:off x="5429693" y="5271401"/>
              <a:ext cx="1813109" cy="1150591"/>
            </a:xfrm>
            <a:prstGeom prst="rect">
              <a:avLst/>
            </a:prstGeom>
          </p:spPr>
        </p:pic>
        <p:cxnSp>
          <p:nvCxnSpPr>
            <p:cNvPr id="13" name="直接箭头连接符 12">
              <a:extLst>
                <a:ext uri="{FF2B5EF4-FFF2-40B4-BE49-F238E27FC236}">
                  <a16:creationId xmlns:a16="http://schemas.microsoft.com/office/drawing/2014/main" id="{CB475316-7215-8BB3-E963-78523D0CE675}"/>
                </a:ext>
              </a:extLst>
            </p:cNvPr>
            <p:cNvCxnSpPr>
              <a:cxnSpLocks/>
            </p:cNvCxnSpPr>
            <p:nvPr/>
          </p:nvCxnSpPr>
          <p:spPr>
            <a:xfrm flipV="1">
              <a:off x="5575084" y="6421992"/>
              <a:ext cx="0" cy="3243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6C3AC6A-0C19-8F0A-AE71-2F544D0D8913}"/>
                </a:ext>
              </a:extLst>
            </p:cNvPr>
            <p:cNvCxnSpPr>
              <a:cxnSpLocks/>
            </p:cNvCxnSpPr>
            <p:nvPr/>
          </p:nvCxnSpPr>
          <p:spPr>
            <a:xfrm flipV="1">
              <a:off x="5741660" y="6421992"/>
              <a:ext cx="0" cy="3137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AF1898-D7F0-3918-CD68-B3D60EF392FB}"/>
                </a:ext>
              </a:extLst>
            </p:cNvPr>
            <p:cNvCxnSpPr>
              <a:cxnSpLocks/>
            </p:cNvCxnSpPr>
            <p:nvPr/>
          </p:nvCxnSpPr>
          <p:spPr>
            <a:xfrm>
              <a:off x="5663688" y="5846696"/>
              <a:ext cx="0" cy="295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C55AEEB7-1BB3-395B-FFBB-2033D2BFED4E}"/>
              </a:ext>
            </a:extLst>
          </p:cNvPr>
          <p:cNvGrpSpPr/>
          <p:nvPr/>
        </p:nvGrpSpPr>
        <p:grpSpPr>
          <a:xfrm>
            <a:off x="7428590" y="4137873"/>
            <a:ext cx="1408811" cy="1215931"/>
            <a:chOff x="7286847" y="5149937"/>
            <a:chExt cx="1878415" cy="1621241"/>
          </a:xfrm>
        </p:grpSpPr>
        <p:pic>
          <p:nvPicPr>
            <p:cNvPr id="17" name="图片 16">
              <a:extLst>
                <a:ext uri="{FF2B5EF4-FFF2-40B4-BE49-F238E27FC236}">
                  <a16:creationId xmlns:a16="http://schemas.microsoft.com/office/drawing/2014/main" id="{EB14AD49-7FAB-0F69-9437-F7ABB63A13D6}"/>
                </a:ext>
              </a:extLst>
            </p:cNvPr>
            <p:cNvPicPr>
              <a:picLocks noChangeAspect="1"/>
            </p:cNvPicPr>
            <p:nvPr/>
          </p:nvPicPr>
          <p:blipFill>
            <a:blip r:embed="rId3"/>
            <a:stretch>
              <a:fillRect/>
            </a:stretch>
          </p:blipFill>
          <p:spPr>
            <a:xfrm>
              <a:off x="7286847" y="5149937"/>
              <a:ext cx="1878415" cy="1293060"/>
            </a:xfrm>
            <a:prstGeom prst="rect">
              <a:avLst/>
            </a:prstGeom>
          </p:spPr>
        </p:pic>
        <p:cxnSp>
          <p:nvCxnSpPr>
            <p:cNvPr id="18" name="直接箭头连接符 17">
              <a:extLst>
                <a:ext uri="{FF2B5EF4-FFF2-40B4-BE49-F238E27FC236}">
                  <a16:creationId xmlns:a16="http://schemas.microsoft.com/office/drawing/2014/main" id="{E95B52D5-6F39-DFAE-FC82-1ABA1973DBFD}"/>
                </a:ext>
              </a:extLst>
            </p:cNvPr>
            <p:cNvCxnSpPr>
              <a:cxnSpLocks/>
            </p:cNvCxnSpPr>
            <p:nvPr/>
          </p:nvCxnSpPr>
          <p:spPr>
            <a:xfrm flipV="1">
              <a:off x="7485408" y="6446803"/>
              <a:ext cx="0" cy="3243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F67B808-CE31-B9E6-ACA9-978FE3BD8E3A}"/>
                </a:ext>
              </a:extLst>
            </p:cNvPr>
            <p:cNvCxnSpPr>
              <a:cxnSpLocks/>
            </p:cNvCxnSpPr>
            <p:nvPr/>
          </p:nvCxnSpPr>
          <p:spPr>
            <a:xfrm flipV="1">
              <a:off x="7651984" y="6446803"/>
              <a:ext cx="0" cy="3137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A774F0E-29CF-DCDD-4266-0B8456E09CFD}"/>
                </a:ext>
              </a:extLst>
            </p:cNvPr>
            <p:cNvCxnSpPr>
              <a:cxnSpLocks/>
            </p:cNvCxnSpPr>
            <p:nvPr/>
          </p:nvCxnSpPr>
          <p:spPr>
            <a:xfrm>
              <a:off x="7524392" y="5687208"/>
              <a:ext cx="0" cy="295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直接箭头连接符 5">
            <a:extLst>
              <a:ext uri="{FF2B5EF4-FFF2-40B4-BE49-F238E27FC236}">
                <a16:creationId xmlns:a16="http://schemas.microsoft.com/office/drawing/2014/main" id="{7F6B55BD-093A-0748-149F-55AEDA5C8DBD}"/>
              </a:ext>
            </a:extLst>
          </p:cNvPr>
          <p:cNvCxnSpPr>
            <a:cxnSpLocks/>
          </p:cNvCxnSpPr>
          <p:nvPr/>
        </p:nvCxnSpPr>
        <p:spPr>
          <a:xfrm>
            <a:off x="7721048" y="4537696"/>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E3C75BC-EB2E-6729-19A2-165DD71EA6EA}"/>
              </a:ext>
            </a:extLst>
          </p:cNvPr>
          <p:cNvCxnSpPr>
            <a:cxnSpLocks/>
          </p:cNvCxnSpPr>
          <p:nvPr/>
        </p:nvCxnSpPr>
        <p:spPr>
          <a:xfrm>
            <a:off x="7835348" y="4539262"/>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FB09BFA-AB69-8E79-3C8A-AB22358EEFDD}"/>
              </a:ext>
            </a:extLst>
          </p:cNvPr>
          <p:cNvCxnSpPr>
            <a:cxnSpLocks/>
          </p:cNvCxnSpPr>
          <p:nvPr/>
        </p:nvCxnSpPr>
        <p:spPr>
          <a:xfrm>
            <a:off x="7949648" y="4540828"/>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BB6C09E-B02D-D722-C4DB-98A3CB59A715}"/>
              </a:ext>
            </a:extLst>
          </p:cNvPr>
          <p:cNvCxnSpPr>
            <a:cxnSpLocks/>
          </p:cNvCxnSpPr>
          <p:nvPr/>
        </p:nvCxnSpPr>
        <p:spPr>
          <a:xfrm>
            <a:off x="7718386" y="2482697"/>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FB4C4B6-834F-3036-CAE6-A2BE4D961E4D}"/>
              </a:ext>
            </a:extLst>
          </p:cNvPr>
          <p:cNvCxnSpPr>
            <a:cxnSpLocks/>
          </p:cNvCxnSpPr>
          <p:nvPr/>
        </p:nvCxnSpPr>
        <p:spPr>
          <a:xfrm>
            <a:off x="7826423" y="2487394"/>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167363B-9212-68ED-5057-995B72D69585}"/>
              </a:ext>
            </a:extLst>
          </p:cNvPr>
          <p:cNvCxnSpPr>
            <a:cxnSpLocks/>
          </p:cNvCxnSpPr>
          <p:nvPr/>
        </p:nvCxnSpPr>
        <p:spPr>
          <a:xfrm>
            <a:off x="7939157" y="2487394"/>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A7554C3B-DDB9-4EA3-D388-5E94CCB4E1AC}"/>
              </a:ext>
            </a:extLst>
          </p:cNvPr>
          <p:cNvPicPr>
            <a:picLocks noChangeAspect="1"/>
          </p:cNvPicPr>
          <p:nvPr/>
        </p:nvPicPr>
        <p:blipFill>
          <a:blip r:embed="rId4"/>
          <a:stretch>
            <a:fillRect/>
          </a:stretch>
        </p:blipFill>
        <p:spPr>
          <a:xfrm>
            <a:off x="2985356" y="2638046"/>
            <a:ext cx="1100291" cy="189335"/>
          </a:xfrm>
          <a:prstGeom prst="rect">
            <a:avLst/>
          </a:prstGeom>
        </p:spPr>
      </p:pic>
      <p:pic>
        <p:nvPicPr>
          <p:cNvPr id="2" name="图片 1">
            <a:extLst>
              <a:ext uri="{FF2B5EF4-FFF2-40B4-BE49-F238E27FC236}">
                <a16:creationId xmlns:a16="http://schemas.microsoft.com/office/drawing/2014/main" id="{976D6E20-59AA-1989-491D-600741CC98FE}"/>
              </a:ext>
            </a:extLst>
          </p:cNvPr>
          <p:cNvPicPr>
            <a:picLocks noChangeAspect="1"/>
          </p:cNvPicPr>
          <p:nvPr/>
        </p:nvPicPr>
        <p:blipFill>
          <a:blip r:embed="rId5"/>
          <a:stretch>
            <a:fillRect/>
          </a:stretch>
        </p:blipFill>
        <p:spPr>
          <a:xfrm>
            <a:off x="6664533" y="1047896"/>
            <a:ext cx="2297839" cy="4544192"/>
          </a:xfrm>
          <a:prstGeom prst="rect">
            <a:avLst/>
          </a:prstGeom>
        </p:spPr>
      </p:pic>
      <p:sp>
        <p:nvSpPr>
          <p:cNvPr id="4" name="标题 1">
            <a:extLst>
              <a:ext uri="{FF2B5EF4-FFF2-40B4-BE49-F238E27FC236}">
                <a16:creationId xmlns:a16="http://schemas.microsoft.com/office/drawing/2014/main" id="{9CDA3388-2344-C4AB-93E4-09C108DA236D}"/>
              </a:ext>
            </a:extLst>
          </p:cNvPr>
          <p:cNvSpPr>
            <a:spLocks noGrp="1" noChangeArrowheads="1"/>
          </p:cNvSpPr>
          <p:nvPr>
            <p:ph type="title"/>
          </p:nvPr>
        </p:nvSpPr>
        <p:spPr>
          <a:xfrm>
            <a:off x="457200" y="274638"/>
            <a:ext cx="8229600" cy="1143000"/>
          </a:xfrm>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P273-P274</a:t>
            </a:r>
            <a:r>
              <a:rPr lang="zh-CN" altLang="en-US" b="1" dirty="0">
                <a:solidFill>
                  <a:srgbClr val="002060"/>
                </a:solidFill>
                <a:latin typeface="黑体" panose="02010609060101010101" pitchFamily="49" charset="-122"/>
                <a:ea typeface="黑体" panose="02010609060101010101" pitchFamily="49" charset="-122"/>
              </a:rPr>
              <a:t>）</a:t>
            </a:r>
          </a:p>
        </p:txBody>
      </p:sp>
      <p:pic>
        <p:nvPicPr>
          <p:cNvPr id="5" name="图片 4">
            <a:extLst>
              <a:ext uri="{FF2B5EF4-FFF2-40B4-BE49-F238E27FC236}">
                <a16:creationId xmlns:a16="http://schemas.microsoft.com/office/drawing/2014/main" id="{425BD689-1700-AA87-C892-FAF1EB037E93}"/>
              </a:ext>
            </a:extLst>
          </p:cNvPr>
          <p:cNvPicPr>
            <a:picLocks noChangeAspect="1"/>
          </p:cNvPicPr>
          <p:nvPr/>
        </p:nvPicPr>
        <p:blipFill>
          <a:blip r:embed="rId6"/>
          <a:stretch>
            <a:fillRect/>
          </a:stretch>
        </p:blipFill>
        <p:spPr>
          <a:xfrm>
            <a:off x="0" y="2758101"/>
            <a:ext cx="9144000" cy="1708976"/>
          </a:xfrm>
          <a:prstGeom prst="rect">
            <a:avLst/>
          </a:prstGeom>
        </p:spPr>
      </p:pic>
      <p:pic>
        <p:nvPicPr>
          <p:cNvPr id="9" name="图片 8">
            <a:extLst>
              <a:ext uri="{FF2B5EF4-FFF2-40B4-BE49-F238E27FC236}">
                <a16:creationId xmlns:a16="http://schemas.microsoft.com/office/drawing/2014/main" id="{5A2FD5C7-6612-0B74-83A1-B652EC032A2E}"/>
              </a:ext>
            </a:extLst>
          </p:cNvPr>
          <p:cNvPicPr>
            <a:picLocks noChangeAspect="1"/>
          </p:cNvPicPr>
          <p:nvPr/>
        </p:nvPicPr>
        <p:blipFill>
          <a:blip r:embed="rId7"/>
          <a:stretch>
            <a:fillRect/>
          </a:stretch>
        </p:blipFill>
        <p:spPr>
          <a:xfrm>
            <a:off x="416162" y="2276872"/>
            <a:ext cx="6830800" cy="343479"/>
          </a:xfrm>
          <a:prstGeom prst="rect">
            <a:avLst/>
          </a:prstGeom>
        </p:spPr>
      </p:pic>
    </p:spTree>
    <p:extLst>
      <p:ext uri="{BB962C8B-B14F-4D97-AF65-F5344CB8AC3E}">
        <p14:creationId xmlns:p14="http://schemas.microsoft.com/office/powerpoint/2010/main" val="1293119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8662FF3-53C1-EAC8-3DF3-1374BB333E70}"/>
              </a:ext>
            </a:extLst>
          </p:cNvPr>
          <p:cNvGrpSpPr/>
          <p:nvPr/>
        </p:nvGrpSpPr>
        <p:grpSpPr>
          <a:xfrm>
            <a:off x="7428590" y="2044962"/>
            <a:ext cx="1359832" cy="1106225"/>
            <a:chOff x="5429693" y="5271401"/>
            <a:chExt cx="1813109" cy="1474966"/>
          </a:xfrm>
        </p:grpSpPr>
        <p:pic>
          <p:nvPicPr>
            <p:cNvPr id="12" name="图片 11">
              <a:extLst>
                <a:ext uri="{FF2B5EF4-FFF2-40B4-BE49-F238E27FC236}">
                  <a16:creationId xmlns:a16="http://schemas.microsoft.com/office/drawing/2014/main" id="{1A5BB182-3172-674D-2352-91123FD613EE}"/>
                </a:ext>
              </a:extLst>
            </p:cNvPr>
            <p:cNvPicPr>
              <a:picLocks noChangeAspect="1"/>
            </p:cNvPicPr>
            <p:nvPr/>
          </p:nvPicPr>
          <p:blipFill>
            <a:blip r:embed="rId2"/>
            <a:stretch>
              <a:fillRect/>
            </a:stretch>
          </p:blipFill>
          <p:spPr>
            <a:xfrm>
              <a:off x="5429693" y="5271401"/>
              <a:ext cx="1813109" cy="1150591"/>
            </a:xfrm>
            <a:prstGeom prst="rect">
              <a:avLst/>
            </a:prstGeom>
          </p:spPr>
        </p:pic>
        <p:cxnSp>
          <p:nvCxnSpPr>
            <p:cNvPr id="13" name="直接箭头连接符 12">
              <a:extLst>
                <a:ext uri="{FF2B5EF4-FFF2-40B4-BE49-F238E27FC236}">
                  <a16:creationId xmlns:a16="http://schemas.microsoft.com/office/drawing/2014/main" id="{CB475316-7215-8BB3-E963-78523D0CE675}"/>
                </a:ext>
              </a:extLst>
            </p:cNvPr>
            <p:cNvCxnSpPr>
              <a:cxnSpLocks/>
            </p:cNvCxnSpPr>
            <p:nvPr/>
          </p:nvCxnSpPr>
          <p:spPr>
            <a:xfrm flipV="1">
              <a:off x="5575084" y="6421992"/>
              <a:ext cx="0" cy="3243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6C3AC6A-0C19-8F0A-AE71-2F544D0D8913}"/>
                </a:ext>
              </a:extLst>
            </p:cNvPr>
            <p:cNvCxnSpPr>
              <a:cxnSpLocks/>
            </p:cNvCxnSpPr>
            <p:nvPr/>
          </p:nvCxnSpPr>
          <p:spPr>
            <a:xfrm flipV="1">
              <a:off x="5741660" y="6421992"/>
              <a:ext cx="0" cy="3137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AF1898-D7F0-3918-CD68-B3D60EF392FB}"/>
                </a:ext>
              </a:extLst>
            </p:cNvPr>
            <p:cNvCxnSpPr>
              <a:cxnSpLocks/>
            </p:cNvCxnSpPr>
            <p:nvPr/>
          </p:nvCxnSpPr>
          <p:spPr>
            <a:xfrm>
              <a:off x="5663688" y="5846696"/>
              <a:ext cx="0" cy="295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C55AEEB7-1BB3-395B-FFBB-2033D2BFED4E}"/>
              </a:ext>
            </a:extLst>
          </p:cNvPr>
          <p:cNvGrpSpPr/>
          <p:nvPr/>
        </p:nvGrpSpPr>
        <p:grpSpPr>
          <a:xfrm>
            <a:off x="7428590" y="4137873"/>
            <a:ext cx="1408811" cy="1215931"/>
            <a:chOff x="7286847" y="5149937"/>
            <a:chExt cx="1878415" cy="1621241"/>
          </a:xfrm>
        </p:grpSpPr>
        <p:pic>
          <p:nvPicPr>
            <p:cNvPr id="17" name="图片 16">
              <a:extLst>
                <a:ext uri="{FF2B5EF4-FFF2-40B4-BE49-F238E27FC236}">
                  <a16:creationId xmlns:a16="http://schemas.microsoft.com/office/drawing/2014/main" id="{EB14AD49-7FAB-0F69-9437-F7ABB63A13D6}"/>
                </a:ext>
              </a:extLst>
            </p:cNvPr>
            <p:cNvPicPr>
              <a:picLocks noChangeAspect="1"/>
            </p:cNvPicPr>
            <p:nvPr/>
          </p:nvPicPr>
          <p:blipFill>
            <a:blip r:embed="rId3"/>
            <a:stretch>
              <a:fillRect/>
            </a:stretch>
          </p:blipFill>
          <p:spPr>
            <a:xfrm>
              <a:off x="7286847" y="5149937"/>
              <a:ext cx="1878415" cy="1293060"/>
            </a:xfrm>
            <a:prstGeom prst="rect">
              <a:avLst/>
            </a:prstGeom>
          </p:spPr>
        </p:pic>
        <p:cxnSp>
          <p:nvCxnSpPr>
            <p:cNvPr id="18" name="直接箭头连接符 17">
              <a:extLst>
                <a:ext uri="{FF2B5EF4-FFF2-40B4-BE49-F238E27FC236}">
                  <a16:creationId xmlns:a16="http://schemas.microsoft.com/office/drawing/2014/main" id="{E95B52D5-6F39-DFAE-FC82-1ABA1973DBFD}"/>
                </a:ext>
              </a:extLst>
            </p:cNvPr>
            <p:cNvCxnSpPr>
              <a:cxnSpLocks/>
            </p:cNvCxnSpPr>
            <p:nvPr/>
          </p:nvCxnSpPr>
          <p:spPr>
            <a:xfrm flipV="1">
              <a:off x="7485408" y="6446803"/>
              <a:ext cx="0" cy="3243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F67B808-CE31-B9E6-ACA9-978FE3BD8E3A}"/>
                </a:ext>
              </a:extLst>
            </p:cNvPr>
            <p:cNvCxnSpPr>
              <a:cxnSpLocks/>
            </p:cNvCxnSpPr>
            <p:nvPr/>
          </p:nvCxnSpPr>
          <p:spPr>
            <a:xfrm flipV="1">
              <a:off x="7651984" y="6446803"/>
              <a:ext cx="0" cy="3137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A774F0E-29CF-DCDD-4266-0B8456E09CFD}"/>
                </a:ext>
              </a:extLst>
            </p:cNvPr>
            <p:cNvCxnSpPr>
              <a:cxnSpLocks/>
            </p:cNvCxnSpPr>
            <p:nvPr/>
          </p:nvCxnSpPr>
          <p:spPr>
            <a:xfrm>
              <a:off x="7524392" y="5687208"/>
              <a:ext cx="0" cy="2958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直接箭头连接符 5">
            <a:extLst>
              <a:ext uri="{FF2B5EF4-FFF2-40B4-BE49-F238E27FC236}">
                <a16:creationId xmlns:a16="http://schemas.microsoft.com/office/drawing/2014/main" id="{7F6B55BD-093A-0748-149F-55AEDA5C8DBD}"/>
              </a:ext>
            </a:extLst>
          </p:cNvPr>
          <p:cNvCxnSpPr>
            <a:cxnSpLocks/>
          </p:cNvCxnSpPr>
          <p:nvPr/>
        </p:nvCxnSpPr>
        <p:spPr>
          <a:xfrm>
            <a:off x="7721048" y="4537696"/>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E3C75BC-EB2E-6729-19A2-165DD71EA6EA}"/>
              </a:ext>
            </a:extLst>
          </p:cNvPr>
          <p:cNvCxnSpPr>
            <a:cxnSpLocks/>
          </p:cNvCxnSpPr>
          <p:nvPr/>
        </p:nvCxnSpPr>
        <p:spPr>
          <a:xfrm>
            <a:off x="7835348" y="4539262"/>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FB09BFA-AB69-8E79-3C8A-AB22358EEFDD}"/>
              </a:ext>
            </a:extLst>
          </p:cNvPr>
          <p:cNvCxnSpPr>
            <a:cxnSpLocks/>
          </p:cNvCxnSpPr>
          <p:nvPr/>
        </p:nvCxnSpPr>
        <p:spPr>
          <a:xfrm>
            <a:off x="7949648" y="4540828"/>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BB6C09E-B02D-D722-C4DB-98A3CB59A715}"/>
              </a:ext>
            </a:extLst>
          </p:cNvPr>
          <p:cNvCxnSpPr>
            <a:cxnSpLocks/>
          </p:cNvCxnSpPr>
          <p:nvPr/>
        </p:nvCxnSpPr>
        <p:spPr>
          <a:xfrm>
            <a:off x="7718386" y="2482697"/>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FB4C4B6-834F-3036-CAE6-A2BE4D961E4D}"/>
              </a:ext>
            </a:extLst>
          </p:cNvPr>
          <p:cNvCxnSpPr>
            <a:cxnSpLocks/>
          </p:cNvCxnSpPr>
          <p:nvPr/>
        </p:nvCxnSpPr>
        <p:spPr>
          <a:xfrm>
            <a:off x="7826423" y="2487394"/>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167363B-9212-68ED-5057-995B72D69585}"/>
              </a:ext>
            </a:extLst>
          </p:cNvPr>
          <p:cNvCxnSpPr>
            <a:cxnSpLocks/>
          </p:cNvCxnSpPr>
          <p:nvPr/>
        </p:nvCxnSpPr>
        <p:spPr>
          <a:xfrm>
            <a:off x="7939157" y="2487394"/>
            <a:ext cx="0" cy="2218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A7554C3B-DDB9-4EA3-D388-5E94CCB4E1AC}"/>
              </a:ext>
            </a:extLst>
          </p:cNvPr>
          <p:cNvPicPr>
            <a:picLocks noChangeAspect="1"/>
          </p:cNvPicPr>
          <p:nvPr/>
        </p:nvPicPr>
        <p:blipFill>
          <a:blip r:embed="rId4"/>
          <a:stretch>
            <a:fillRect/>
          </a:stretch>
        </p:blipFill>
        <p:spPr>
          <a:xfrm>
            <a:off x="2985356" y="2638046"/>
            <a:ext cx="1100291" cy="189335"/>
          </a:xfrm>
          <a:prstGeom prst="rect">
            <a:avLst/>
          </a:prstGeom>
        </p:spPr>
      </p:pic>
      <p:pic>
        <p:nvPicPr>
          <p:cNvPr id="2" name="图片 1">
            <a:extLst>
              <a:ext uri="{FF2B5EF4-FFF2-40B4-BE49-F238E27FC236}">
                <a16:creationId xmlns:a16="http://schemas.microsoft.com/office/drawing/2014/main" id="{976D6E20-59AA-1989-491D-600741CC98FE}"/>
              </a:ext>
            </a:extLst>
          </p:cNvPr>
          <p:cNvPicPr>
            <a:picLocks noChangeAspect="1"/>
          </p:cNvPicPr>
          <p:nvPr/>
        </p:nvPicPr>
        <p:blipFill>
          <a:blip r:embed="rId5"/>
          <a:stretch>
            <a:fillRect/>
          </a:stretch>
        </p:blipFill>
        <p:spPr>
          <a:xfrm>
            <a:off x="6664533" y="1047896"/>
            <a:ext cx="2297839" cy="4544192"/>
          </a:xfrm>
          <a:prstGeom prst="rect">
            <a:avLst/>
          </a:prstGeom>
        </p:spPr>
      </p:pic>
      <p:sp>
        <p:nvSpPr>
          <p:cNvPr id="4" name="标题 1">
            <a:extLst>
              <a:ext uri="{FF2B5EF4-FFF2-40B4-BE49-F238E27FC236}">
                <a16:creationId xmlns:a16="http://schemas.microsoft.com/office/drawing/2014/main" id="{DEADD626-629C-0251-F7A0-2148688F0C61}"/>
              </a:ext>
            </a:extLst>
          </p:cNvPr>
          <p:cNvSpPr>
            <a:spLocks noGrp="1" noChangeArrowheads="1"/>
          </p:cNvSpPr>
          <p:nvPr>
            <p:ph type="title"/>
          </p:nvPr>
        </p:nvSpPr>
        <p:spPr>
          <a:xfrm>
            <a:off x="457200" y="274638"/>
            <a:ext cx="8229600" cy="1143000"/>
          </a:xfrm>
        </p:spPr>
        <p:txBody>
          <a:bodyPr/>
          <a:lstStyle/>
          <a:p>
            <a:r>
              <a:rPr lang="zh-CN" altLang="en-US" b="1" dirty="0">
                <a:solidFill>
                  <a:srgbClr val="002060"/>
                </a:solidFill>
                <a:latin typeface="黑体" panose="02010609060101010101" pitchFamily="49" charset="-122"/>
                <a:ea typeface="黑体" panose="02010609060101010101" pitchFamily="49" charset="-122"/>
              </a:rPr>
              <a:t>习题（</a:t>
            </a:r>
            <a:r>
              <a:rPr lang="en-US" altLang="zh-CN" b="1" dirty="0">
                <a:solidFill>
                  <a:srgbClr val="002060"/>
                </a:solidFill>
                <a:latin typeface="黑体" panose="02010609060101010101" pitchFamily="49" charset="-122"/>
                <a:ea typeface="黑体" panose="02010609060101010101" pitchFamily="49" charset="-122"/>
              </a:rPr>
              <a:t>P273-P274</a:t>
            </a:r>
            <a:r>
              <a:rPr lang="zh-CN" altLang="en-US" b="1" dirty="0">
                <a:solidFill>
                  <a:srgbClr val="002060"/>
                </a:solidFill>
                <a:latin typeface="黑体" panose="02010609060101010101" pitchFamily="49" charset="-122"/>
                <a:ea typeface="黑体" panose="02010609060101010101" pitchFamily="49" charset="-122"/>
              </a:rPr>
              <a:t>）</a:t>
            </a:r>
          </a:p>
        </p:txBody>
      </p:sp>
      <p:pic>
        <p:nvPicPr>
          <p:cNvPr id="5" name="图片 4">
            <a:extLst>
              <a:ext uri="{FF2B5EF4-FFF2-40B4-BE49-F238E27FC236}">
                <a16:creationId xmlns:a16="http://schemas.microsoft.com/office/drawing/2014/main" id="{A1348B63-86DC-FA5C-2AC2-233563CE521B}"/>
              </a:ext>
            </a:extLst>
          </p:cNvPr>
          <p:cNvPicPr>
            <a:picLocks noChangeAspect="1"/>
          </p:cNvPicPr>
          <p:nvPr/>
        </p:nvPicPr>
        <p:blipFill>
          <a:blip r:embed="rId6"/>
          <a:stretch>
            <a:fillRect/>
          </a:stretch>
        </p:blipFill>
        <p:spPr>
          <a:xfrm>
            <a:off x="0" y="1988840"/>
            <a:ext cx="9144000" cy="2634215"/>
          </a:xfrm>
          <a:prstGeom prst="rect">
            <a:avLst/>
          </a:prstGeom>
        </p:spPr>
      </p:pic>
    </p:spTree>
    <p:extLst>
      <p:ext uri="{BB962C8B-B14F-4D97-AF65-F5344CB8AC3E}">
        <p14:creationId xmlns:p14="http://schemas.microsoft.com/office/powerpoint/2010/main" val="2941555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C9D022BD-35AC-7559-FD78-737DF7221FA4}"/>
              </a:ext>
            </a:extLst>
          </p:cNvPr>
          <p:cNvSpPr>
            <a:spLocks noGrp="1"/>
          </p:cNvSpPr>
          <p:nvPr>
            <p:ph idx="1"/>
          </p:nvPr>
        </p:nvSpPr>
        <p:spPr>
          <a:xfrm>
            <a:off x="457200" y="1600200"/>
            <a:ext cx="8229600" cy="4525963"/>
          </a:xfrm>
        </p:spPr>
        <p:txBody>
          <a:bodyPr/>
          <a:lstStyle/>
          <a:p>
            <a:r>
              <a:rPr lang="zh-CN" altLang="en-US" sz="2400" b="1" dirty="0"/>
              <a:t>本章没有作业！</a:t>
            </a:r>
            <a:endParaRPr lang="en-US" altLang="zh-CN" sz="2400" b="1" dirty="0"/>
          </a:p>
        </p:txBody>
      </p:sp>
    </p:spTree>
    <p:extLst>
      <p:ext uri="{BB962C8B-B14F-4D97-AF65-F5344CB8AC3E}">
        <p14:creationId xmlns:p14="http://schemas.microsoft.com/office/powerpoint/2010/main" val="3076974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6EC51430-0B4B-40D0-9DB9-1F2F6CB7A4D8}"/>
              </a:ext>
            </a:extLst>
          </p:cNvPr>
          <p:cNvSpPr>
            <a:spLocks noGrp="1" noChangeArrowheads="1"/>
          </p:cNvSpPr>
          <p:nvPr>
            <p:ph idx="1"/>
          </p:nvPr>
        </p:nvSpPr>
        <p:spPr>
          <a:xfrm>
            <a:off x="457200" y="2903538"/>
            <a:ext cx="8229600" cy="1454150"/>
          </a:xfrm>
        </p:spPr>
        <p:txBody>
          <a:bodyPr/>
          <a:lstStyle/>
          <a:p>
            <a:pPr algn="ctr" eaLnBrk="1" hangingPunct="1">
              <a:buFont typeface="Arial" panose="020B0604020202020204" pitchFamily="34" charset="0"/>
              <a:buNone/>
            </a:pPr>
            <a:r>
              <a:rPr lang="en-US" altLang="zh-CN" sz="7200" b="1">
                <a:solidFill>
                  <a:srgbClr val="7030A0"/>
                </a:solidFill>
              </a:rPr>
              <a:t>Thanks</a:t>
            </a:r>
            <a:endParaRPr lang="zh-CN" altLang="en-US" sz="7200" b="1">
              <a:solidFill>
                <a:srgbClr val="7030A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680520"/>
          </a:xfrm>
        </p:spPr>
        <p:txBody>
          <a:bodyPr/>
          <a:lstStyle/>
          <a:p>
            <a:pPr eaLnBrk="1" hangingPunct="1"/>
            <a:r>
              <a:rPr lang="en-US" altLang="zh-CN" b="1" dirty="0">
                <a:ea typeface="黑体" panose="02010609060101010101" pitchFamily="49" charset="-122"/>
              </a:rPr>
              <a:t>9.1.2  </a:t>
            </a:r>
            <a:r>
              <a:rPr lang="zh-CN" altLang="en-US" b="1" dirty="0">
                <a:ea typeface="黑体" panose="02010609060101010101" pitchFamily="49" charset="-122"/>
              </a:rPr>
              <a:t>功能描述</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zh-CN" altLang="en-US" sz="1600" b="1" dirty="0"/>
              <a:t>需要设置</a:t>
            </a:r>
            <a:r>
              <a:rPr lang="en-US" altLang="zh-CN" sz="1600" b="1" dirty="0"/>
              <a:t>2</a:t>
            </a:r>
            <a:r>
              <a:rPr lang="zh-CN" altLang="en-US" sz="1600" b="1" dirty="0"/>
              <a:t>个运算控制变量</a:t>
            </a:r>
            <a:r>
              <a:rPr lang="en-US" altLang="zh-CN" sz="1600" b="1" dirty="0"/>
              <a:t>S</a:t>
            </a:r>
            <a:r>
              <a:rPr lang="en-US" altLang="zh-CN" sz="1600" b="1" baseline="-25000" dirty="0"/>
              <a:t>1</a:t>
            </a:r>
            <a:r>
              <a:rPr lang="zh-CN" altLang="en-US" sz="1600" b="1" dirty="0"/>
              <a:t>和</a:t>
            </a:r>
            <a:r>
              <a:rPr lang="en-US" altLang="zh-CN" sz="1600" b="1" dirty="0"/>
              <a:t>S</a:t>
            </a:r>
            <a:r>
              <a:rPr lang="en-US" altLang="zh-CN" sz="1600" b="1" baseline="-25000" dirty="0"/>
              <a:t>0</a:t>
            </a:r>
            <a:r>
              <a:rPr lang="zh-CN" altLang="en-US" sz="1600" b="1" dirty="0"/>
              <a:t>，用于选择</a:t>
            </a:r>
            <a:r>
              <a:rPr lang="en-US" altLang="zh-CN" sz="1600" b="1" dirty="0"/>
              <a:t>4</a:t>
            </a:r>
            <a:r>
              <a:rPr lang="zh-CN" altLang="en-US" sz="1600" b="1" dirty="0"/>
              <a:t>种运算功能。</a:t>
            </a:r>
            <a:endParaRPr lang="en-US" altLang="zh-CN" sz="1600" b="1" dirty="0"/>
          </a:p>
          <a:p>
            <a:pPr lvl="1" eaLnBrk="1" hangingPunct="1"/>
            <a:endParaRPr lang="en-US" altLang="zh-CN" sz="800" b="1" dirty="0"/>
          </a:p>
          <a:p>
            <a:pPr lvl="1" eaLnBrk="1" hangingPunct="1"/>
            <a:r>
              <a:rPr lang="zh-CN" altLang="en-US" sz="1600" b="1" dirty="0">
                <a:solidFill>
                  <a:srgbClr val="FF0000"/>
                </a:solidFill>
              </a:rPr>
              <a:t>表</a:t>
            </a:r>
            <a:r>
              <a:rPr lang="en-US" altLang="zh-CN" sz="1600" b="1" dirty="0">
                <a:solidFill>
                  <a:srgbClr val="FF0000"/>
                </a:solidFill>
              </a:rPr>
              <a:t>9.1</a:t>
            </a:r>
            <a:r>
              <a:rPr lang="zh-CN" altLang="en-US" sz="1600" b="1" dirty="0"/>
              <a:t>：运算器的功能。</a:t>
            </a:r>
            <a:endParaRPr lang="en-US" altLang="zh-CN" sz="1600" b="1" dirty="0"/>
          </a:p>
          <a:p>
            <a:pPr lvl="1" eaLnBrk="1" hangingPunct="1"/>
            <a:endParaRPr lang="en-US" altLang="zh-CN" sz="800" b="1" dirty="0">
              <a:solidFill>
                <a:srgbClr val="FF0000"/>
              </a:solidFill>
            </a:endParaRPr>
          </a:p>
          <a:p>
            <a:pPr lvl="1" eaLnBrk="1" hangingPunct="1"/>
            <a:r>
              <a:rPr lang="zh-CN" altLang="en-US" sz="1600" b="1" dirty="0">
                <a:solidFill>
                  <a:srgbClr val="FF0000"/>
                </a:solidFill>
              </a:rPr>
              <a:t>图</a:t>
            </a:r>
            <a:r>
              <a:rPr lang="en-US" altLang="zh-CN" sz="1600" b="1" dirty="0">
                <a:solidFill>
                  <a:srgbClr val="FF0000"/>
                </a:solidFill>
              </a:rPr>
              <a:t>9.1</a:t>
            </a:r>
            <a:r>
              <a:rPr lang="zh-CN" altLang="en-US" sz="1600" b="1" dirty="0"/>
              <a:t>：运算器的结构框图，包括：运算电路、传输控制电路、运算结果显示电路等</a:t>
            </a:r>
            <a:r>
              <a:rPr lang="en-US" altLang="zh-CN" sz="1600" b="1" dirty="0"/>
              <a:t>3</a:t>
            </a:r>
            <a:r>
              <a:rPr lang="zh-CN" altLang="en-US" sz="1600" b="1" dirty="0"/>
              <a:t>部分。</a:t>
            </a:r>
            <a:endParaRPr lang="en-US" altLang="zh-CN" sz="1400" b="1" dirty="0"/>
          </a:p>
        </p:txBody>
      </p:sp>
      <p:pic>
        <p:nvPicPr>
          <p:cNvPr id="4" name="图片 3">
            <a:extLst>
              <a:ext uri="{FF2B5EF4-FFF2-40B4-BE49-F238E27FC236}">
                <a16:creationId xmlns:a16="http://schemas.microsoft.com/office/drawing/2014/main" id="{40591546-75C8-03A5-60A7-713A54D26BAC}"/>
              </a:ext>
            </a:extLst>
          </p:cNvPr>
          <p:cNvPicPr>
            <a:picLocks noChangeAspect="1"/>
          </p:cNvPicPr>
          <p:nvPr/>
        </p:nvPicPr>
        <p:blipFill>
          <a:blip r:embed="rId2"/>
          <a:stretch>
            <a:fillRect/>
          </a:stretch>
        </p:blipFill>
        <p:spPr>
          <a:xfrm>
            <a:off x="2088232" y="2708920"/>
            <a:ext cx="5076056" cy="1618991"/>
          </a:xfrm>
          <a:prstGeom prst="rect">
            <a:avLst/>
          </a:prstGeom>
        </p:spPr>
      </p:pic>
      <p:pic>
        <p:nvPicPr>
          <p:cNvPr id="6" name="图片 5">
            <a:extLst>
              <a:ext uri="{FF2B5EF4-FFF2-40B4-BE49-F238E27FC236}">
                <a16:creationId xmlns:a16="http://schemas.microsoft.com/office/drawing/2014/main" id="{CF47030F-EE79-F7B2-8817-C50FC370EE55}"/>
              </a:ext>
            </a:extLst>
          </p:cNvPr>
          <p:cNvPicPr>
            <a:picLocks noChangeAspect="1"/>
          </p:cNvPicPr>
          <p:nvPr/>
        </p:nvPicPr>
        <p:blipFill>
          <a:blip r:embed="rId3"/>
          <a:stretch>
            <a:fillRect/>
          </a:stretch>
        </p:blipFill>
        <p:spPr>
          <a:xfrm>
            <a:off x="2376264" y="4732926"/>
            <a:ext cx="4572000" cy="2008442"/>
          </a:xfrm>
          <a:prstGeom prst="rect">
            <a:avLst/>
          </a:prstGeom>
        </p:spPr>
      </p:pic>
    </p:spTree>
    <p:extLst>
      <p:ext uri="{BB962C8B-B14F-4D97-AF65-F5344CB8AC3E}">
        <p14:creationId xmlns:p14="http://schemas.microsoft.com/office/powerpoint/2010/main" val="99699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3ACA72-1E9B-471B-8F81-50886F0D9FC3}"/>
              </a:ext>
            </a:extLst>
          </p:cNvPr>
          <p:cNvSpPr>
            <a:spLocks noGrp="1" noChangeArrowheads="1"/>
          </p:cNvSpPr>
          <p:nvPr>
            <p:ph idx="1"/>
          </p:nvPr>
        </p:nvSpPr>
        <p:spPr>
          <a:xfrm>
            <a:off x="457200" y="116632"/>
            <a:ext cx="8229600" cy="4392488"/>
          </a:xfrm>
        </p:spPr>
        <p:txBody>
          <a:bodyPr/>
          <a:lstStyle/>
          <a:p>
            <a:pPr eaLnBrk="1" hangingPunct="1"/>
            <a:r>
              <a:rPr lang="en-US" altLang="zh-CN" b="1" dirty="0">
                <a:ea typeface="黑体" panose="02010609060101010101" pitchFamily="49" charset="-122"/>
              </a:rPr>
              <a:t>9.1.3  </a:t>
            </a:r>
            <a:r>
              <a:rPr lang="zh-CN" altLang="en-US" b="1" dirty="0">
                <a:ea typeface="黑体" panose="02010609060101010101" pitchFamily="49" charset="-122"/>
              </a:rPr>
              <a:t>电路设计</a:t>
            </a:r>
            <a:endParaRPr lang="en-US" altLang="zh-CN" sz="1200" b="1" dirty="0">
              <a:latin typeface="Calibri" panose="020F0502020204030204" pitchFamily="34" charset="0"/>
              <a:ea typeface="宋体" panose="02010600030101010101" pitchFamily="2" charset="-122"/>
            </a:endParaRPr>
          </a:p>
          <a:p>
            <a:pPr lvl="1" eaLnBrk="1" hangingPunct="1"/>
            <a:endParaRPr lang="en-US" altLang="zh-CN" sz="800" b="1" dirty="0"/>
          </a:p>
          <a:p>
            <a:pPr lvl="1" eaLnBrk="1" hangingPunct="1"/>
            <a:r>
              <a:rPr lang="en-US" altLang="zh-CN" sz="2000" b="1" dirty="0"/>
              <a:t>1</a:t>
            </a:r>
            <a:r>
              <a:rPr lang="zh-CN" altLang="en-US" sz="2000" b="1" dirty="0"/>
              <a:t>、运算电路</a:t>
            </a:r>
            <a:endParaRPr lang="en-US" altLang="zh-CN" sz="2000" b="1" dirty="0"/>
          </a:p>
          <a:p>
            <a:pPr lvl="1" eaLnBrk="1" hangingPunct="1"/>
            <a:endParaRPr lang="en-US" altLang="zh-CN" sz="2000" b="1" dirty="0"/>
          </a:p>
          <a:p>
            <a:pPr lvl="2" eaLnBrk="1" hangingPunct="1"/>
            <a:r>
              <a:rPr lang="zh-CN" altLang="en-US" sz="1600" b="1" dirty="0">
                <a:solidFill>
                  <a:srgbClr val="FF0000"/>
                </a:solidFill>
              </a:rPr>
              <a:t>图</a:t>
            </a:r>
            <a:r>
              <a:rPr lang="en-US" altLang="zh-CN" sz="1600" b="1" dirty="0">
                <a:solidFill>
                  <a:srgbClr val="FF0000"/>
                </a:solidFill>
              </a:rPr>
              <a:t>9.2</a:t>
            </a:r>
            <a:r>
              <a:rPr lang="zh-CN" altLang="en-US" sz="1600" b="1" dirty="0"/>
              <a:t>：运算电路的逻辑电路（包括算术运算和逻辑运算）。</a:t>
            </a:r>
            <a:endParaRPr lang="en-US" altLang="zh-CN" sz="1600" b="1" dirty="0"/>
          </a:p>
          <a:p>
            <a:pPr lvl="2" eaLnBrk="1" hangingPunct="1"/>
            <a:endParaRPr lang="en-US" altLang="zh-CN" sz="1600" b="1" dirty="0"/>
          </a:p>
          <a:p>
            <a:pPr lvl="2" eaLnBrk="1" hangingPunct="1"/>
            <a:r>
              <a:rPr lang="zh-CN" altLang="en-US" sz="1600" b="1" dirty="0"/>
              <a:t>算术（加、减）运算采用</a:t>
            </a:r>
            <a:r>
              <a:rPr lang="en-US" altLang="zh-CN" sz="1600" b="1" dirty="0"/>
              <a:t>1</a:t>
            </a:r>
            <a:r>
              <a:rPr lang="zh-CN" altLang="en-US" sz="1600" b="1" dirty="0"/>
              <a:t>片</a:t>
            </a:r>
            <a:r>
              <a:rPr lang="en-US" altLang="zh-CN" sz="1600" b="1" dirty="0"/>
              <a:t>74LS283</a:t>
            </a:r>
            <a:r>
              <a:rPr lang="zh-CN" altLang="en-US" sz="1600" b="1" dirty="0"/>
              <a:t>（</a:t>
            </a:r>
            <a:r>
              <a:rPr lang="en-US" altLang="zh-CN" sz="1600" b="1" dirty="0">
                <a:solidFill>
                  <a:srgbClr val="FF0000"/>
                </a:solidFill>
              </a:rPr>
              <a:t>4</a:t>
            </a:r>
            <a:r>
              <a:rPr lang="zh-CN" altLang="en-US" sz="1600" b="1" dirty="0">
                <a:solidFill>
                  <a:srgbClr val="FF0000"/>
                </a:solidFill>
              </a:rPr>
              <a:t>位并行加法器</a:t>
            </a:r>
            <a:r>
              <a:rPr lang="zh-CN" altLang="en-US" sz="1600" b="1" dirty="0"/>
              <a:t>）和</a:t>
            </a:r>
            <a:r>
              <a:rPr lang="en-US" altLang="zh-CN" sz="1600" b="1" dirty="0"/>
              <a:t>4</a:t>
            </a:r>
            <a:r>
              <a:rPr lang="zh-CN" altLang="en-US" sz="1600" b="1" dirty="0"/>
              <a:t>个异或门实现。</a:t>
            </a:r>
            <a:endParaRPr lang="en-US" altLang="zh-CN" sz="1600" b="1" dirty="0"/>
          </a:p>
          <a:p>
            <a:pPr lvl="2" eaLnBrk="1" hangingPunct="1"/>
            <a:endParaRPr lang="en-US" altLang="zh-CN" sz="1600" b="1" dirty="0"/>
          </a:p>
          <a:p>
            <a:pPr lvl="2" eaLnBrk="1" hangingPunct="1"/>
            <a:r>
              <a:rPr lang="zh-CN" altLang="en-US" sz="1600" b="1" dirty="0"/>
              <a:t>逻辑（与、异或）运算采用</a:t>
            </a:r>
            <a:r>
              <a:rPr lang="en-US" altLang="zh-CN" sz="1600" b="1" dirty="0"/>
              <a:t>4</a:t>
            </a:r>
            <a:r>
              <a:rPr lang="zh-CN" altLang="en-US" sz="1600" b="1" dirty="0"/>
              <a:t>个与门和</a:t>
            </a:r>
            <a:r>
              <a:rPr lang="en-US" altLang="zh-CN" sz="1600" b="1" dirty="0"/>
              <a:t>4</a:t>
            </a:r>
            <a:r>
              <a:rPr lang="zh-CN" altLang="en-US" sz="1600" b="1" dirty="0"/>
              <a:t>个异或门实现。</a:t>
            </a:r>
            <a:endParaRPr lang="en-US" altLang="zh-CN" sz="1600" b="1" dirty="0"/>
          </a:p>
          <a:p>
            <a:pPr lvl="2" eaLnBrk="1" hangingPunct="1"/>
            <a:endParaRPr lang="en-US" altLang="zh-CN" sz="800" b="1" dirty="0"/>
          </a:p>
        </p:txBody>
      </p:sp>
      <p:pic>
        <p:nvPicPr>
          <p:cNvPr id="3" name="图片 2">
            <a:extLst>
              <a:ext uri="{FF2B5EF4-FFF2-40B4-BE49-F238E27FC236}">
                <a16:creationId xmlns:a16="http://schemas.microsoft.com/office/drawing/2014/main" id="{9D40EE7D-AC2C-B3BA-EF98-86D9DD851F42}"/>
              </a:ext>
            </a:extLst>
          </p:cNvPr>
          <p:cNvPicPr>
            <a:picLocks noChangeAspect="1"/>
          </p:cNvPicPr>
          <p:nvPr/>
        </p:nvPicPr>
        <p:blipFill>
          <a:blip r:embed="rId2"/>
          <a:stretch>
            <a:fillRect/>
          </a:stretch>
        </p:blipFill>
        <p:spPr>
          <a:xfrm>
            <a:off x="1187624" y="3573016"/>
            <a:ext cx="5868144" cy="2905342"/>
          </a:xfrm>
          <a:prstGeom prst="rect">
            <a:avLst/>
          </a:prstGeom>
        </p:spPr>
      </p:pic>
    </p:spTree>
    <p:extLst>
      <p:ext uri="{BB962C8B-B14F-4D97-AF65-F5344CB8AC3E}">
        <p14:creationId xmlns:p14="http://schemas.microsoft.com/office/powerpoint/2010/main" val="219651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FE6B8-0515-4B9C-4372-920F9C0B974B}"/>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F8584783-62D7-335B-E696-7ECD9711480E}"/>
              </a:ext>
            </a:extLst>
          </p:cNvPr>
          <p:cNvSpPr>
            <a:spLocks noGrp="1" noChangeArrowheads="1"/>
          </p:cNvSpPr>
          <p:nvPr>
            <p:ph idx="1"/>
          </p:nvPr>
        </p:nvSpPr>
        <p:spPr>
          <a:xfrm>
            <a:off x="457200" y="116632"/>
            <a:ext cx="8229600" cy="4392488"/>
          </a:xfrm>
        </p:spPr>
        <p:txBody>
          <a:bodyPr/>
          <a:lstStyle/>
          <a:p>
            <a:pPr lvl="1" eaLnBrk="1" hangingPunct="1"/>
            <a:r>
              <a:rPr lang="en-US" altLang="zh-CN" sz="2000" b="1" dirty="0"/>
              <a:t>2</a:t>
            </a:r>
            <a:r>
              <a:rPr lang="zh-CN" altLang="en-US" sz="2000" b="1" dirty="0"/>
              <a:t>、传输控制电路</a:t>
            </a:r>
            <a:endParaRPr lang="en-US" altLang="zh-CN" sz="2000" b="1" dirty="0"/>
          </a:p>
          <a:p>
            <a:pPr lvl="1"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9.3</a:t>
            </a:r>
            <a:r>
              <a:rPr lang="zh-CN" altLang="en-US" sz="1600" b="1" dirty="0"/>
              <a:t>：传输控制电路的逻辑电路。</a:t>
            </a:r>
            <a:endParaRPr lang="en-US" altLang="zh-CN" sz="1600" b="1" dirty="0"/>
          </a:p>
          <a:p>
            <a:pPr lvl="2" eaLnBrk="1" hangingPunct="1"/>
            <a:endParaRPr lang="en-US" altLang="zh-CN" sz="1600" b="1" dirty="0"/>
          </a:p>
          <a:p>
            <a:pPr lvl="2" eaLnBrk="1" hangingPunct="1"/>
            <a:r>
              <a:rPr lang="zh-CN" altLang="en-US" sz="1600" b="1" dirty="0"/>
              <a:t>采用</a:t>
            </a:r>
            <a:r>
              <a:rPr lang="en-US" altLang="zh-CN" sz="1600" b="1" dirty="0"/>
              <a:t>2</a:t>
            </a:r>
            <a:r>
              <a:rPr lang="zh-CN" altLang="en-US" sz="1600" b="1" dirty="0"/>
              <a:t>片</a:t>
            </a:r>
            <a:r>
              <a:rPr lang="en-US" altLang="zh-CN" sz="1600" b="1" dirty="0"/>
              <a:t>74LS153</a:t>
            </a:r>
            <a:r>
              <a:rPr lang="zh-CN" altLang="en-US" sz="1600" b="1" dirty="0"/>
              <a:t>（</a:t>
            </a:r>
            <a:r>
              <a:rPr lang="zh-CN" altLang="en-US" sz="1600" b="1" dirty="0">
                <a:solidFill>
                  <a:srgbClr val="FF0000"/>
                </a:solidFill>
              </a:rPr>
              <a:t>双</a:t>
            </a:r>
            <a:r>
              <a:rPr lang="en-US" altLang="zh-CN" sz="1600" b="1" dirty="0">
                <a:solidFill>
                  <a:srgbClr val="FF0000"/>
                </a:solidFill>
              </a:rPr>
              <a:t>4</a:t>
            </a:r>
            <a:r>
              <a:rPr lang="zh-CN" altLang="en-US" sz="1600" b="1" dirty="0">
                <a:solidFill>
                  <a:srgbClr val="FF0000"/>
                </a:solidFill>
              </a:rPr>
              <a:t>路数据选择器</a:t>
            </a:r>
            <a:r>
              <a:rPr lang="zh-CN" altLang="en-US" sz="1600" b="1" dirty="0"/>
              <a:t>，因此图</a:t>
            </a:r>
            <a:r>
              <a:rPr lang="en-US" altLang="zh-CN" sz="1600" b="1" dirty="0"/>
              <a:t>9.3</a:t>
            </a:r>
            <a:r>
              <a:rPr lang="zh-CN" altLang="en-US" sz="1600" b="1" dirty="0"/>
              <a:t>中有</a:t>
            </a:r>
            <a:r>
              <a:rPr lang="en-US" altLang="zh-CN" sz="1600" b="1" dirty="0"/>
              <a:t>4</a:t>
            </a:r>
            <a:r>
              <a:rPr lang="zh-CN" altLang="en-US" sz="1600" b="1" dirty="0"/>
              <a:t>个</a:t>
            </a:r>
            <a:r>
              <a:rPr lang="en-US" altLang="zh-CN" sz="1600" b="1" dirty="0"/>
              <a:t>74LS153</a:t>
            </a:r>
            <a:r>
              <a:rPr lang="zh-CN" altLang="en-US" sz="1600" b="1" dirty="0"/>
              <a:t>），实现运算结果的选择（</a:t>
            </a:r>
            <a:r>
              <a:rPr lang="en-US" altLang="zh-CN" sz="1600" b="1" dirty="0"/>
              <a:t>4</a:t>
            </a:r>
            <a:r>
              <a:rPr lang="zh-CN" altLang="en-US" sz="1600" b="1" dirty="0"/>
              <a:t>选</a:t>
            </a:r>
            <a:r>
              <a:rPr lang="en-US" altLang="zh-CN" sz="1600" b="1" dirty="0"/>
              <a:t>1</a:t>
            </a:r>
            <a:r>
              <a:rPr lang="zh-CN" altLang="en-US" sz="1600" b="1" dirty="0"/>
              <a:t>）。</a:t>
            </a:r>
            <a:endParaRPr lang="en-US" altLang="zh-CN" sz="1600" b="1" dirty="0"/>
          </a:p>
          <a:p>
            <a:pPr lvl="2" eaLnBrk="1" hangingPunct="1"/>
            <a:endParaRPr lang="en-US" altLang="zh-CN" sz="1600" b="1" dirty="0"/>
          </a:p>
          <a:p>
            <a:pPr lvl="2" eaLnBrk="1" hangingPunct="1"/>
            <a:r>
              <a:rPr lang="zh-CN" altLang="en-US" sz="1600" b="1" dirty="0"/>
              <a:t>采用</a:t>
            </a:r>
            <a:r>
              <a:rPr lang="en-US" altLang="zh-CN" sz="1600" b="1" dirty="0"/>
              <a:t>1</a:t>
            </a:r>
            <a:r>
              <a:rPr lang="zh-CN" altLang="en-US" sz="1600" b="1" dirty="0"/>
              <a:t>片</a:t>
            </a:r>
            <a:r>
              <a:rPr lang="en-US" altLang="zh-CN" sz="1600" b="1" dirty="0"/>
              <a:t>74LS139</a:t>
            </a:r>
            <a:r>
              <a:rPr lang="zh-CN" altLang="en-US" sz="1600" b="1" dirty="0"/>
              <a:t>（</a:t>
            </a:r>
            <a:r>
              <a:rPr lang="en-US" altLang="zh-CN" sz="1600" b="1" dirty="0">
                <a:solidFill>
                  <a:srgbClr val="FF0000"/>
                </a:solidFill>
              </a:rPr>
              <a:t>2-4</a:t>
            </a:r>
            <a:r>
              <a:rPr lang="zh-CN" altLang="en-US" sz="1600" b="1" dirty="0">
                <a:solidFill>
                  <a:srgbClr val="FF0000"/>
                </a:solidFill>
              </a:rPr>
              <a:t>译码器</a:t>
            </a:r>
            <a:r>
              <a:rPr lang="zh-CN" altLang="en-US" sz="1600" b="1" dirty="0"/>
              <a:t>）、</a:t>
            </a:r>
            <a:r>
              <a:rPr lang="en-US" altLang="zh-CN" sz="1600" b="1" dirty="0"/>
              <a:t>4</a:t>
            </a:r>
            <a:r>
              <a:rPr lang="zh-CN" altLang="en-US" sz="1600" b="1" dirty="0"/>
              <a:t>个非门和</a:t>
            </a:r>
            <a:r>
              <a:rPr lang="en-US" altLang="zh-CN" sz="1600" b="1" dirty="0"/>
              <a:t>4</a:t>
            </a:r>
            <a:r>
              <a:rPr lang="zh-CN" altLang="en-US" sz="1600" b="1" dirty="0"/>
              <a:t>个与门，实现对</a:t>
            </a:r>
            <a:r>
              <a:rPr lang="en-US" altLang="zh-CN" sz="1600" b="1" dirty="0"/>
              <a:t>4</a:t>
            </a:r>
            <a:r>
              <a:rPr lang="zh-CN" altLang="en-US" sz="1600" b="1" dirty="0"/>
              <a:t>个寄存器时钟端的控制，并产生加、减运算控制信号。</a:t>
            </a:r>
            <a:endParaRPr lang="en-US" altLang="zh-CN" sz="1600" b="1" dirty="0"/>
          </a:p>
          <a:p>
            <a:pPr lvl="2" eaLnBrk="1" hangingPunct="1"/>
            <a:endParaRPr lang="en-US" altLang="zh-CN" sz="1600" b="1" dirty="0"/>
          </a:p>
          <a:p>
            <a:pPr lvl="2" eaLnBrk="1" hangingPunct="1"/>
            <a:endParaRPr lang="en-US" altLang="zh-CN" sz="1600" b="1" dirty="0"/>
          </a:p>
          <a:p>
            <a:pPr lvl="2" eaLnBrk="1" hangingPunct="1"/>
            <a:endParaRPr lang="en-US" altLang="zh-CN" sz="800" b="1" dirty="0"/>
          </a:p>
        </p:txBody>
      </p:sp>
      <p:pic>
        <p:nvPicPr>
          <p:cNvPr id="3" name="图片 2">
            <a:extLst>
              <a:ext uri="{FF2B5EF4-FFF2-40B4-BE49-F238E27FC236}">
                <a16:creationId xmlns:a16="http://schemas.microsoft.com/office/drawing/2014/main" id="{8037DBAC-A9F6-396F-05ED-65413937EE9D}"/>
              </a:ext>
            </a:extLst>
          </p:cNvPr>
          <p:cNvPicPr>
            <a:picLocks noChangeAspect="1"/>
          </p:cNvPicPr>
          <p:nvPr/>
        </p:nvPicPr>
        <p:blipFill>
          <a:blip r:embed="rId2"/>
          <a:stretch>
            <a:fillRect/>
          </a:stretch>
        </p:blipFill>
        <p:spPr>
          <a:xfrm>
            <a:off x="1475656" y="3001872"/>
            <a:ext cx="6084168" cy="3739496"/>
          </a:xfrm>
          <a:prstGeom prst="rect">
            <a:avLst/>
          </a:prstGeom>
        </p:spPr>
      </p:pic>
    </p:spTree>
    <p:extLst>
      <p:ext uri="{BB962C8B-B14F-4D97-AF65-F5344CB8AC3E}">
        <p14:creationId xmlns:p14="http://schemas.microsoft.com/office/powerpoint/2010/main" val="183001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ADF13-89E2-6086-E9DD-A515020D6643}"/>
            </a:ext>
          </a:extLst>
        </p:cNvPr>
        <p:cNvGrpSpPr/>
        <p:nvPr/>
      </p:nvGrpSpPr>
      <p:grpSpPr>
        <a:xfrm>
          <a:off x="0" y="0"/>
          <a:ext cx="0" cy="0"/>
          <a:chOff x="0" y="0"/>
          <a:chExt cx="0" cy="0"/>
        </a:xfrm>
      </p:grpSpPr>
      <p:sp>
        <p:nvSpPr>
          <p:cNvPr id="34819" name="内容占位符 2">
            <a:extLst>
              <a:ext uri="{FF2B5EF4-FFF2-40B4-BE49-F238E27FC236}">
                <a16:creationId xmlns:a16="http://schemas.microsoft.com/office/drawing/2014/main" id="{17FA0E82-FE0E-78BA-276B-2D3D64D65C97}"/>
              </a:ext>
            </a:extLst>
          </p:cNvPr>
          <p:cNvSpPr>
            <a:spLocks noGrp="1" noChangeArrowheads="1"/>
          </p:cNvSpPr>
          <p:nvPr>
            <p:ph idx="1"/>
          </p:nvPr>
        </p:nvSpPr>
        <p:spPr>
          <a:xfrm>
            <a:off x="457200" y="116632"/>
            <a:ext cx="8229600" cy="4392488"/>
          </a:xfrm>
        </p:spPr>
        <p:txBody>
          <a:bodyPr/>
          <a:lstStyle/>
          <a:p>
            <a:pPr lvl="1" eaLnBrk="1" hangingPunct="1"/>
            <a:r>
              <a:rPr lang="en-US" altLang="zh-CN" sz="2000" b="1" dirty="0"/>
              <a:t>3</a:t>
            </a:r>
            <a:r>
              <a:rPr lang="zh-CN" altLang="en-US" sz="2000" b="1" dirty="0"/>
              <a:t>、运算结果显示电路</a:t>
            </a:r>
            <a:endParaRPr lang="en-US" altLang="zh-CN" sz="2000" b="1" dirty="0"/>
          </a:p>
          <a:p>
            <a:pPr lvl="1" eaLnBrk="1" hangingPunct="1"/>
            <a:endParaRPr lang="en-US" altLang="zh-CN" sz="800" b="1" dirty="0"/>
          </a:p>
          <a:p>
            <a:pPr lvl="2" eaLnBrk="1" hangingPunct="1"/>
            <a:r>
              <a:rPr lang="zh-CN" altLang="en-US" sz="1600" b="1" dirty="0"/>
              <a:t>采用</a:t>
            </a:r>
            <a:r>
              <a:rPr lang="en-US" altLang="zh-CN" sz="1600" b="1" dirty="0"/>
              <a:t>4</a:t>
            </a:r>
            <a:r>
              <a:rPr lang="zh-CN" altLang="en-US" sz="1600" b="1" dirty="0"/>
              <a:t>个发光二极管显示运算结果，显示电路包括</a:t>
            </a:r>
            <a:r>
              <a:rPr lang="en-US" altLang="zh-CN" sz="1600" b="1" dirty="0"/>
              <a:t>4</a:t>
            </a:r>
            <a:r>
              <a:rPr lang="zh-CN" altLang="en-US" sz="1600" b="1" dirty="0"/>
              <a:t>个发光二极管、</a:t>
            </a:r>
            <a:r>
              <a:rPr lang="en-US" altLang="zh-CN" sz="1600" b="1" dirty="0"/>
              <a:t>4</a:t>
            </a:r>
            <a:r>
              <a:rPr lang="zh-CN" altLang="en-US" sz="1600" b="1" dirty="0"/>
              <a:t>个电阻和</a:t>
            </a:r>
            <a:r>
              <a:rPr lang="en-US" altLang="zh-CN" sz="1600" b="1" dirty="0"/>
              <a:t>4</a:t>
            </a:r>
            <a:r>
              <a:rPr lang="zh-CN" altLang="en-US" sz="1600" b="1" dirty="0"/>
              <a:t>个反相器（具体见图</a:t>
            </a:r>
            <a:r>
              <a:rPr lang="en-US" altLang="zh-CN" sz="1600" b="1" dirty="0"/>
              <a:t>9.4</a:t>
            </a:r>
            <a:r>
              <a:rPr lang="zh-CN" altLang="en-US" sz="1600" b="1" dirty="0"/>
              <a:t>的最上面）。</a:t>
            </a:r>
            <a:endParaRPr lang="en-US" altLang="zh-CN" sz="1600" b="1" dirty="0"/>
          </a:p>
          <a:p>
            <a:pPr lvl="2" eaLnBrk="1" hangingPunct="1"/>
            <a:endParaRPr lang="en-US" altLang="zh-CN" sz="800" b="1" dirty="0"/>
          </a:p>
          <a:p>
            <a:pPr lvl="2" eaLnBrk="1" hangingPunct="1"/>
            <a:r>
              <a:rPr lang="zh-CN" altLang="en-US" sz="1600" b="1" dirty="0">
                <a:solidFill>
                  <a:srgbClr val="FF0000"/>
                </a:solidFill>
              </a:rPr>
              <a:t>图</a:t>
            </a:r>
            <a:r>
              <a:rPr lang="en-US" altLang="zh-CN" sz="1600" b="1" dirty="0">
                <a:solidFill>
                  <a:srgbClr val="FF0000"/>
                </a:solidFill>
              </a:rPr>
              <a:t>9.4</a:t>
            </a:r>
            <a:r>
              <a:rPr lang="zh-CN" altLang="en-US" sz="1600" b="1" dirty="0"/>
              <a:t>：运算电路的完整逻辑电路。图</a:t>
            </a:r>
            <a:r>
              <a:rPr lang="en-US" altLang="zh-CN" sz="1600" b="1" dirty="0"/>
              <a:t>9.4</a:t>
            </a:r>
            <a:r>
              <a:rPr lang="zh-CN" altLang="en-US" sz="1600" b="1" dirty="0"/>
              <a:t>的电路中增加了一个</a:t>
            </a:r>
            <a:r>
              <a:rPr lang="zh-CN" altLang="en-US" sz="1600" b="1" dirty="0">
                <a:solidFill>
                  <a:srgbClr val="FF0000"/>
                </a:solidFill>
              </a:rPr>
              <a:t>控制信号</a:t>
            </a:r>
            <a:r>
              <a:rPr lang="en-US" altLang="zh-CN" sz="1600" b="1" dirty="0">
                <a:solidFill>
                  <a:srgbClr val="FF0000"/>
                </a:solidFill>
              </a:rPr>
              <a:t>K</a:t>
            </a:r>
            <a:r>
              <a:rPr lang="zh-CN" altLang="en-US" sz="1600" b="1" dirty="0"/>
              <a:t>（</a:t>
            </a:r>
            <a:r>
              <a:rPr lang="en-US" altLang="zh-CN" sz="1600" b="1" dirty="0"/>
              <a:t>K=0</a:t>
            </a:r>
            <a:r>
              <a:rPr lang="zh-CN" altLang="en-US" sz="1600" b="1" dirty="0"/>
              <a:t>时，电路工作；</a:t>
            </a:r>
            <a:r>
              <a:rPr lang="en-US" altLang="zh-CN" sz="1600" b="1" dirty="0"/>
              <a:t>K=1</a:t>
            </a:r>
            <a:r>
              <a:rPr lang="zh-CN" altLang="en-US" sz="1600" b="1" dirty="0"/>
              <a:t>时，电路不工作）。寄存器采用</a:t>
            </a:r>
            <a:r>
              <a:rPr lang="en-US" altLang="zh-CN" sz="1600" b="1" dirty="0"/>
              <a:t>74LS194</a:t>
            </a:r>
            <a:r>
              <a:rPr lang="zh-CN" altLang="en-US" sz="1600" b="1" dirty="0"/>
              <a:t>芯片（</a:t>
            </a:r>
            <a:r>
              <a:rPr lang="en-US" altLang="zh-CN" sz="1600" b="1" dirty="0">
                <a:solidFill>
                  <a:srgbClr val="FF0000"/>
                </a:solidFill>
              </a:rPr>
              <a:t>4</a:t>
            </a:r>
            <a:r>
              <a:rPr lang="zh-CN" altLang="en-US" sz="1600" b="1" dirty="0">
                <a:solidFill>
                  <a:srgbClr val="FF0000"/>
                </a:solidFill>
              </a:rPr>
              <a:t>位双向移位寄存器</a:t>
            </a:r>
            <a:r>
              <a:rPr lang="zh-CN" altLang="en-US" sz="1600" b="1" dirty="0"/>
              <a:t>）。</a:t>
            </a:r>
            <a:endParaRPr lang="en-US" altLang="zh-CN" sz="800" b="1" dirty="0"/>
          </a:p>
        </p:txBody>
      </p:sp>
      <p:pic>
        <p:nvPicPr>
          <p:cNvPr id="3" name="图片 2">
            <a:extLst>
              <a:ext uri="{FF2B5EF4-FFF2-40B4-BE49-F238E27FC236}">
                <a16:creationId xmlns:a16="http://schemas.microsoft.com/office/drawing/2014/main" id="{0B4B7963-FFC8-990F-0CFB-D11F40774066}"/>
              </a:ext>
            </a:extLst>
          </p:cNvPr>
          <p:cNvPicPr>
            <a:picLocks noChangeAspect="1"/>
          </p:cNvPicPr>
          <p:nvPr/>
        </p:nvPicPr>
        <p:blipFill>
          <a:blip r:embed="rId2"/>
          <a:stretch>
            <a:fillRect/>
          </a:stretch>
        </p:blipFill>
        <p:spPr>
          <a:xfrm>
            <a:off x="3262939" y="2178383"/>
            <a:ext cx="4981469" cy="4634993"/>
          </a:xfrm>
          <a:prstGeom prst="rect">
            <a:avLst/>
          </a:prstGeom>
        </p:spPr>
      </p:pic>
    </p:spTree>
    <p:extLst>
      <p:ext uri="{BB962C8B-B14F-4D97-AF65-F5344CB8AC3E}">
        <p14:creationId xmlns:p14="http://schemas.microsoft.com/office/powerpoint/2010/main" val="401382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2B093-3BC4-444F-B191-C76A3690E00F}"/>
              </a:ext>
            </a:extLst>
          </p:cNvPr>
          <p:cNvSpPr>
            <a:spLocks noGrp="1"/>
          </p:cNvSpPr>
          <p:nvPr>
            <p:ph type="title"/>
          </p:nvPr>
        </p:nvSpPr>
        <p:spPr/>
        <p:txBody>
          <a:bodyPr rtlCol="0">
            <a:normAutofit/>
          </a:bodyPr>
          <a:lstStyle/>
          <a:p>
            <a:pPr eaLnBrk="1" fontAlgn="auto" hangingPunct="1">
              <a:spcAft>
                <a:spcPts val="0"/>
              </a:spcAft>
              <a:defRPr/>
            </a:pPr>
            <a:r>
              <a:rPr lang="en-US" altLang="zh-CN" b="1" dirty="0">
                <a:solidFill>
                  <a:srgbClr val="002060"/>
                </a:solidFill>
                <a:latin typeface="+mn-lt"/>
                <a:ea typeface="黑体" pitchFamily="49" charset="-122"/>
              </a:rPr>
              <a:t>9.2    </a:t>
            </a:r>
            <a:r>
              <a:rPr lang="zh-CN" altLang="en-US" b="1" dirty="0">
                <a:solidFill>
                  <a:srgbClr val="002060"/>
                </a:solidFill>
                <a:latin typeface="+mn-lt"/>
                <a:ea typeface="黑体" pitchFamily="49" charset="-122"/>
              </a:rPr>
              <a:t>时序信号发生器设计</a:t>
            </a:r>
            <a:endParaRPr lang="zh-CN" altLang="en-US" dirty="0">
              <a:solidFill>
                <a:srgbClr val="002060"/>
              </a:solidFill>
              <a:latin typeface="+mn-lt"/>
              <a:ea typeface="黑体" pitchFamily="49" charset="-122"/>
            </a:endParaRPr>
          </a:p>
        </p:txBody>
      </p:sp>
      <p:sp>
        <p:nvSpPr>
          <p:cNvPr id="6" name="内容占位符 2">
            <a:extLst>
              <a:ext uri="{FF2B5EF4-FFF2-40B4-BE49-F238E27FC236}">
                <a16:creationId xmlns:a16="http://schemas.microsoft.com/office/drawing/2014/main" id="{435664B6-96F8-955F-4A82-2432341ADAB3}"/>
              </a:ext>
            </a:extLst>
          </p:cNvPr>
          <p:cNvSpPr>
            <a:spLocks noGrp="1" noChangeArrowheads="1"/>
          </p:cNvSpPr>
          <p:nvPr>
            <p:ph idx="1"/>
          </p:nvPr>
        </p:nvSpPr>
        <p:spPr>
          <a:xfrm>
            <a:off x="457200" y="2060848"/>
            <a:ext cx="8229600" cy="3753544"/>
          </a:xfrm>
        </p:spPr>
        <p:txBody>
          <a:bodyPr/>
          <a:lstStyle/>
          <a:p>
            <a:pPr eaLnBrk="1" hangingPunct="1"/>
            <a:r>
              <a:rPr lang="en-US" altLang="zh-CN" b="1" dirty="0">
                <a:ea typeface="黑体" panose="02010609060101010101" pitchFamily="49" charset="-122"/>
              </a:rPr>
              <a:t>9.2.1  </a:t>
            </a:r>
            <a:r>
              <a:rPr lang="zh-CN" altLang="en-US" b="1" dirty="0">
                <a:ea typeface="黑体" panose="02010609060101010101" pitchFamily="49" charset="-122"/>
              </a:rPr>
              <a:t>设计要求</a:t>
            </a:r>
            <a:endParaRPr lang="en-US" altLang="zh-CN" b="1" dirty="0">
              <a:ea typeface="黑体" panose="02010609060101010101" pitchFamily="49" charset="-122"/>
            </a:endParaRPr>
          </a:p>
          <a:p>
            <a:pPr eaLnBrk="1" hangingPunct="1"/>
            <a:endParaRPr lang="en-US" altLang="zh-CN" sz="1600" b="1" dirty="0"/>
          </a:p>
          <a:p>
            <a:pPr lvl="1" eaLnBrk="1" hangingPunct="1"/>
            <a:r>
              <a:rPr lang="zh-CN" altLang="en-US" sz="2000" b="1" dirty="0"/>
              <a:t>要求设计一个简单的</a:t>
            </a:r>
            <a:r>
              <a:rPr lang="zh-CN" altLang="en-US" sz="2000" b="1" dirty="0">
                <a:solidFill>
                  <a:srgbClr val="FF0000"/>
                </a:solidFill>
              </a:rPr>
              <a:t>时序信号发生器</a:t>
            </a:r>
            <a:r>
              <a:rPr lang="zh-CN" altLang="en-US" sz="2000" b="1" dirty="0"/>
              <a:t>，具体功能如下：</a:t>
            </a:r>
            <a:endParaRPr lang="en-US" altLang="zh-CN" sz="2000" b="1" dirty="0"/>
          </a:p>
          <a:p>
            <a:pPr lvl="2" eaLnBrk="1" hangingPunct="1">
              <a:buFont typeface="+mj-ea"/>
              <a:buAutoNum type="circleNumDbPlain"/>
            </a:pPr>
            <a:endParaRPr lang="en-US" altLang="zh-CN" sz="1600" b="1" dirty="0"/>
          </a:p>
          <a:p>
            <a:pPr lvl="2" eaLnBrk="1" hangingPunct="1">
              <a:buFont typeface="+mj-ea"/>
              <a:buAutoNum type="circleNumDbPlain"/>
            </a:pPr>
            <a:r>
              <a:rPr lang="zh-CN" altLang="en-US" sz="1600" b="1" dirty="0"/>
              <a:t>由时钟脉冲源提供频率稳定的方波信号作为系统的</a:t>
            </a:r>
            <a:r>
              <a:rPr lang="zh-CN" altLang="en-US" sz="1600" b="1" dirty="0">
                <a:solidFill>
                  <a:srgbClr val="FF0000"/>
                </a:solidFill>
              </a:rPr>
              <a:t>主频信号</a:t>
            </a:r>
            <a:r>
              <a:rPr lang="zh-CN" altLang="en-US" sz="1600" b="1" dirty="0"/>
              <a:t>（时序信号发生器的输入信号）；</a:t>
            </a:r>
            <a:endParaRPr lang="en-US" altLang="zh-CN" sz="1600" b="1" dirty="0"/>
          </a:p>
          <a:p>
            <a:pPr lvl="2" eaLnBrk="1" hangingPunct="1">
              <a:buFont typeface="+mj-ea"/>
              <a:buAutoNum type="circleNumDbPlain"/>
            </a:pPr>
            <a:endParaRPr lang="en-US" altLang="zh-CN" sz="1600" b="1" dirty="0"/>
          </a:p>
          <a:p>
            <a:pPr lvl="2" eaLnBrk="1" hangingPunct="1">
              <a:buFont typeface="+mj-ea"/>
              <a:buAutoNum type="circleNumDbPlain"/>
            </a:pPr>
            <a:r>
              <a:rPr lang="zh-CN" altLang="en-US" sz="1600" b="1" dirty="0"/>
              <a:t>规定一个</a:t>
            </a:r>
            <a:r>
              <a:rPr lang="en-US" altLang="zh-CN" sz="1600" b="1" dirty="0"/>
              <a:t>CPU</a:t>
            </a:r>
            <a:r>
              <a:rPr lang="zh-CN" altLang="en-US" sz="1600" b="1" dirty="0"/>
              <a:t>周期由</a:t>
            </a:r>
            <a:r>
              <a:rPr lang="en-US" altLang="zh-CN" sz="1600" b="1" dirty="0">
                <a:solidFill>
                  <a:srgbClr val="FF0000"/>
                </a:solidFill>
              </a:rPr>
              <a:t>4</a:t>
            </a:r>
            <a:r>
              <a:rPr lang="zh-CN" altLang="en-US" sz="1600" b="1" dirty="0">
                <a:solidFill>
                  <a:srgbClr val="FF0000"/>
                </a:solidFill>
              </a:rPr>
              <a:t>个时钟周期</a:t>
            </a:r>
            <a:r>
              <a:rPr lang="zh-CN" altLang="en-US" sz="1600" b="1" dirty="0"/>
              <a:t>组成；</a:t>
            </a:r>
            <a:endParaRPr lang="en-US" altLang="zh-CN" sz="1600" b="1" dirty="0"/>
          </a:p>
          <a:p>
            <a:pPr lvl="2" eaLnBrk="1" hangingPunct="1">
              <a:buFont typeface="+mj-ea"/>
              <a:buAutoNum type="circleNumDbPlain"/>
            </a:pPr>
            <a:endParaRPr lang="en-US" altLang="zh-CN" sz="1600" b="1" dirty="0"/>
          </a:p>
          <a:p>
            <a:pPr lvl="2" eaLnBrk="1" hangingPunct="1">
              <a:buFont typeface="+mj-ea"/>
              <a:buAutoNum type="circleNumDbPlain"/>
            </a:pPr>
            <a:r>
              <a:rPr lang="zh-CN" altLang="en-US" sz="1600" b="1" dirty="0"/>
              <a:t>必须对时序信号进行有效的控制（包括</a:t>
            </a:r>
            <a:r>
              <a:rPr lang="zh-CN" altLang="en-US" sz="1600" b="1" dirty="0">
                <a:solidFill>
                  <a:srgbClr val="FF0000"/>
                </a:solidFill>
              </a:rPr>
              <a:t>启动</a:t>
            </a:r>
            <a:r>
              <a:rPr lang="zh-CN" altLang="en-US" sz="1600" b="1" dirty="0"/>
              <a:t>和</a:t>
            </a:r>
            <a:r>
              <a:rPr lang="zh-CN" altLang="en-US" sz="1600" b="1" dirty="0">
                <a:solidFill>
                  <a:srgbClr val="FF0000"/>
                </a:solidFill>
              </a:rPr>
              <a:t>停止</a:t>
            </a:r>
            <a:r>
              <a:rPr lang="zh-CN" altLang="en-US" sz="1600" b="1" dirty="0"/>
              <a:t>）。</a:t>
            </a:r>
            <a:endParaRPr lang="en-US" altLang="zh-CN" sz="1400" b="1" dirty="0"/>
          </a:p>
        </p:txBody>
      </p:sp>
      <p:sp>
        <p:nvSpPr>
          <p:cNvPr id="4" name="文本框 3">
            <a:extLst>
              <a:ext uri="{FF2B5EF4-FFF2-40B4-BE49-F238E27FC236}">
                <a16:creationId xmlns:a16="http://schemas.microsoft.com/office/drawing/2014/main" id="{C2EF95F5-7D17-EE26-A3B3-A74AF3291C7B}"/>
              </a:ext>
            </a:extLst>
          </p:cNvPr>
          <p:cNvSpPr txBox="1"/>
          <p:nvPr/>
        </p:nvSpPr>
        <p:spPr>
          <a:xfrm>
            <a:off x="7873858" y="507207"/>
            <a:ext cx="1224136" cy="646331"/>
          </a:xfrm>
          <a:prstGeom prst="rect">
            <a:avLst/>
          </a:prstGeom>
          <a:solidFill>
            <a:srgbClr val="FFFF00"/>
          </a:solidFill>
        </p:spPr>
        <p:txBody>
          <a:bodyPr wrap="square">
            <a:spAutoFit/>
          </a:bodyPr>
          <a:lstStyle/>
          <a:p>
            <a:r>
              <a:rPr lang="en-US" altLang="zh-CN" sz="1200" b="1" dirty="0">
                <a:solidFill>
                  <a:srgbClr val="111111"/>
                </a:solidFill>
                <a:latin typeface="Avenir"/>
              </a:rPr>
              <a:t>9.2.1  </a:t>
            </a:r>
            <a:r>
              <a:rPr lang="zh-CN" altLang="en-US" sz="1200" b="1" dirty="0">
                <a:solidFill>
                  <a:srgbClr val="111111"/>
                </a:solidFill>
                <a:latin typeface="Avenir"/>
              </a:rPr>
              <a:t>设计要求</a:t>
            </a:r>
          </a:p>
          <a:p>
            <a:r>
              <a:rPr lang="en-US" altLang="zh-CN" sz="1200" b="1" dirty="0">
                <a:solidFill>
                  <a:srgbClr val="111111"/>
                </a:solidFill>
                <a:latin typeface="Avenir"/>
              </a:rPr>
              <a:t>9.2.2  </a:t>
            </a:r>
            <a:r>
              <a:rPr lang="zh-CN" altLang="en-US" sz="1200" b="1" dirty="0">
                <a:solidFill>
                  <a:srgbClr val="111111"/>
                </a:solidFill>
                <a:latin typeface="Avenir"/>
              </a:rPr>
              <a:t>功能描述</a:t>
            </a:r>
          </a:p>
          <a:p>
            <a:r>
              <a:rPr lang="en-US" altLang="zh-CN" sz="1200" b="1" dirty="0">
                <a:solidFill>
                  <a:srgbClr val="111111"/>
                </a:solidFill>
                <a:latin typeface="Avenir"/>
              </a:rPr>
              <a:t>9.2.3  </a:t>
            </a:r>
            <a:r>
              <a:rPr lang="zh-CN" altLang="en-US" sz="1200" b="1" dirty="0">
                <a:solidFill>
                  <a:srgbClr val="111111"/>
                </a:solidFill>
                <a:latin typeface="Avenir"/>
              </a:rPr>
              <a:t>电路设计</a:t>
            </a:r>
          </a:p>
        </p:txBody>
      </p:sp>
    </p:spTree>
    <p:extLst>
      <p:ext uri="{BB962C8B-B14F-4D97-AF65-F5344CB8AC3E}">
        <p14:creationId xmlns:p14="http://schemas.microsoft.com/office/powerpoint/2010/main" val="22214702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96181</TotalTime>
  <Words>2760</Words>
  <Application>Microsoft Office PowerPoint</Application>
  <PresentationFormat>全屏显示(4:3)</PresentationFormat>
  <Paragraphs>348</Paragraphs>
  <Slides>46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Avenir</vt:lpstr>
      <vt:lpstr>等线</vt:lpstr>
      <vt:lpstr>黑体</vt:lpstr>
      <vt:lpstr>Arial</vt:lpstr>
      <vt:lpstr>Calibri</vt:lpstr>
      <vt:lpstr>Office 主题</vt:lpstr>
      <vt:lpstr>《数字逻辑》 （第九讲）</vt:lpstr>
      <vt:lpstr>课程内容</vt:lpstr>
      <vt:lpstr>第9章    综合应用举例</vt:lpstr>
      <vt:lpstr>9.1    简单运算器设计</vt:lpstr>
      <vt:lpstr>PowerPoint 演示文稿</vt:lpstr>
      <vt:lpstr>PowerPoint 演示文稿</vt:lpstr>
      <vt:lpstr>PowerPoint 演示文稿</vt:lpstr>
      <vt:lpstr>PowerPoint 演示文稿</vt:lpstr>
      <vt:lpstr>9.2    时序信号发生器设计</vt:lpstr>
      <vt:lpstr>PowerPoint 演示文稿</vt:lpstr>
      <vt:lpstr>PowerPoint 演示文稿</vt:lpstr>
      <vt:lpstr>PowerPoint 演示文稿</vt:lpstr>
      <vt:lpstr>PowerPoint 演示文稿</vt:lpstr>
      <vt:lpstr>9.3    弹道计时器设计</vt:lpstr>
      <vt:lpstr>PowerPoint 演示文稿</vt:lpstr>
      <vt:lpstr>PowerPoint 演示文稿</vt:lpstr>
      <vt:lpstr>PowerPoint 演示文稿</vt:lpstr>
      <vt:lpstr>PowerPoint 演示文稿</vt:lpstr>
      <vt:lpstr>PowerPoint 演示文稿</vt:lpstr>
      <vt:lpstr>9.4    汽车尾灯控制器设计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9.5    数字钟设计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lpstr>PowerPoint 演示文稿</vt:lpstr>
      <vt:lpstr>PowerPoint 演示文稿</vt:lpstr>
      <vt:lpstr>习题（P273-P274）</vt:lpstr>
      <vt:lpstr>习题（P273-P274）</vt:lpstr>
      <vt:lpstr>习题（P273-P274）</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 （第一讲）</dc:title>
  <dc:creator>apple</dc:creator>
  <cp:lastModifiedBy>Wenhua Zeng</cp:lastModifiedBy>
  <cp:revision>1027</cp:revision>
  <dcterms:created xsi:type="dcterms:W3CDTF">2018-06-12T02:23:51Z</dcterms:created>
  <dcterms:modified xsi:type="dcterms:W3CDTF">2024-12-08T12:13:36Z</dcterms:modified>
</cp:coreProperties>
</file>